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70" r:id="rId6"/>
    <p:sldId id="260" r:id="rId7"/>
    <p:sldId id="261" r:id="rId8"/>
    <p:sldId id="262" r:id="rId9"/>
    <p:sldId id="263" r:id="rId10"/>
    <p:sldId id="264" r:id="rId11"/>
    <p:sldId id="266" r:id="rId12"/>
    <p:sldId id="269" r:id="rId13"/>
    <p:sldId id="265" r:id="rId14"/>
    <p:sldId id="267" r:id="rId15"/>
    <p:sldId id="268" r:id="rId1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42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D5BE8D5-E724-430E-A339-FD3B32CAC251}" type="datetimeFigureOut">
              <a:rPr lang="en-US" smtClean="0"/>
              <a:pPr/>
              <a:t>11/12/2015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B581702-E632-42D3-8182-33C1859365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5BE8D5-E724-430E-A339-FD3B32CAC251}"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81702-E632-42D3-8182-33C1859365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5BE8D5-E724-430E-A339-FD3B32CAC251}"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81702-E632-42D3-8182-33C1859365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lvl1pPr>
              <a:defRPr>
                <a:latin typeface="Calibri" pitchFamily="34" charset="0"/>
                <a:cs typeface="Calibri" pitchFamily="34" charset="0"/>
              </a:defRPr>
            </a:lvl1pPr>
          </a:lstStyle>
          <a:p>
            <a:fld id="{1D5BE8D5-E724-430E-A339-FD3B32CAC251}" type="datetimeFigureOut">
              <a:rPr lang="en-US" smtClean="0"/>
              <a:pPr/>
              <a:t>11/12/2015</a:t>
            </a:fld>
            <a:endParaRPr lang="en-US"/>
          </a:p>
        </p:txBody>
      </p:sp>
      <p:sp>
        <p:nvSpPr>
          <p:cNvPr id="5" name="Footer Placeholder 4"/>
          <p:cNvSpPr>
            <a:spLocks noGrp="1"/>
          </p:cNvSpPr>
          <p:nvPr>
            <p:ph type="ftr" sz="quarter" idx="11"/>
          </p:nvPr>
        </p:nvSpPr>
        <p:spPr/>
        <p:txBody>
          <a:bodyPr/>
          <a:lstStyle>
            <a:lvl1pPr>
              <a:defRPr>
                <a:latin typeface="Calibri" pitchFamily="34" charset="0"/>
                <a:cs typeface="Calibri" pitchFamily="34" charset="0"/>
              </a:defRPr>
            </a:lvl1pPr>
          </a:lstStyle>
          <a:p>
            <a:endParaRPr lang="en-US"/>
          </a:p>
        </p:txBody>
      </p:sp>
      <p:sp>
        <p:nvSpPr>
          <p:cNvPr id="6" name="Slide Number Placeholder 5"/>
          <p:cNvSpPr>
            <a:spLocks noGrp="1"/>
          </p:cNvSpPr>
          <p:nvPr>
            <p:ph type="sldNum" sz="quarter" idx="12"/>
          </p:nvPr>
        </p:nvSpPr>
        <p:spPr/>
        <p:txBody>
          <a:bodyPr/>
          <a:lstStyle>
            <a:lvl1pPr>
              <a:defRPr>
                <a:latin typeface="Calibri" pitchFamily="34" charset="0"/>
                <a:cs typeface="Calibri" pitchFamily="34" charset="0"/>
              </a:defRPr>
            </a:lvl1pPr>
          </a:lstStyle>
          <a:p>
            <a:fld id="{DB581702-E632-42D3-8182-33C1859365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5BE8D5-E724-430E-A339-FD3B32CAC251}"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81702-E632-42D3-8182-33C1859365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atin typeface="Calibri" pitchFamily="34" charset="0"/>
                <a:cs typeface="Calibri" pitchFamily="34" charset="0"/>
              </a:defRPr>
            </a:lvl1pPr>
            <a:lvl2pPr>
              <a:defRPr sz="1900">
                <a:latin typeface="Calibri" pitchFamily="34" charset="0"/>
                <a:cs typeface="Calibri" pitchFamily="34" charset="0"/>
              </a:defRPr>
            </a:lvl2pPr>
            <a:lvl3pPr>
              <a:defRPr sz="18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atin typeface="Calibri" pitchFamily="34" charset="0"/>
                <a:cs typeface="Calibri" pitchFamily="34" charset="0"/>
              </a:defRPr>
            </a:lvl1pPr>
            <a:lvl2pPr>
              <a:defRPr sz="1900">
                <a:latin typeface="Calibri" pitchFamily="34" charset="0"/>
                <a:cs typeface="Calibri" pitchFamily="34" charset="0"/>
              </a:defRPr>
            </a:lvl2pPr>
            <a:lvl3pPr>
              <a:defRPr sz="18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lvl1pPr>
              <a:defRPr>
                <a:latin typeface="Calibri" pitchFamily="34" charset="0"/>
                <a:cs typeface="Calibri" pitchFamily="34" charset="0"/>
              </a:defRPr>
            </a:lvl1pPr>
          </a:lstStyle>
          <a:p>
            <a:fld id="{1D5BE8D5-E724-430E-A339-FD3B32CAC251}" type="datetimeFigureOut">
              <a:rPr lang="en-US" smtClean="0"/>
              <a:pPr/>
              <a:t>11/12/2015</a:t>
            </a:fld>
            <a:endParaRPr lang="en-US"/>
          </a:p>
        </p:txBody>
      </p:sp>
      <p:sp>
        <p:nvSpPr>
          <p:cNvPr id="6" name="Footer Placeholder 5"/>
          <p:cNvSpPr>
            <a:spLocks noGrp="1"/>
          </p:cNvSpPr>
          <p:nvPr>
            <p:ph type="ftr" sz="quarter" idx="11"/>
          </p:nvPr>
        </p:nvSpPr>
        <p:spPr/>
        <p:txBody>
          <a:bodyPr/>
          <a:lstStyle>
            <a:lvl1pPr>
              <a:defRPr>
                <a:latin typeface="Calibri" pitchFamily="34" charset="0"/>
                <a:cs typeface="Calibri" pitchFamily="34" charset="0"/>
              </a:defRPr>
            </a:lvl1pPr>
          </a:lstStyle>
          <a:p>
            <a:endParaRPr lang="en-US"/>
          </a:p>
        </p:txBody>
      </p:sp>
      <p:sp>
        <p:nvSpPr>
          <p:cNvPr id="7" name="Slide Number Placeholder 6"/>
          <p:cNvSpPr>
            <a:spLocks noGrp="1"/>
          </p:cNvSpPr>
          <p:nvPr>
            <p:ph type="sldNum" sz="quarter" idx="12"/>
          </p:nvPr>
        </p:nvSpPr>
        <p:spPr/>
        <p:txBody>
          <a:bodyPr/>
          <a:lstStyle>
            <a:lvl1pPr>
              <a:defRPr>
                <a:latin typeface="Calibri" pitchFamily="34" charset="0"/>
                <a:cs typeface="Calibri" pitchFamily="34" charset="0"/>
              </a:defRPr>
            </a:lvl1pPr>
          </a:lstStyle>
          <a:p>
            <a:fld id="{DB581702-E632-42D3-8182-33C1859365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atin typeface="Calibri" pitchFamily="34" charset="0"/>
                <a:cs typeface="Calibri" pitchFamily="34" charset="0"/>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latin typeface="Calibri" pitchFamily="34" charset="0"/>
                <a:cs typeface="Calibri" pitchFamily="34" charset="0"/>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latin typeface="Calibri" pitchFamily="34" charset="0"/>
                <a:cs typeface="Calibri" pitchFamily="34" charset="0"/>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atin typeface="Calibri" pitchFamily="34" charset="0"/>
                <a:cs typeface="Calibri" pitchFamily="34" charset="0"/>
              </a:defRPr>
            </a:lvl1pPr>
            <a:lvl2pPr>
              <a:defRPr sz="2000">
                <a:latin typeface="Calibri" pitchFamily="34" charset="0"/>
                <a:cs typeface="Calibri" pitchFamily="34" charset="0"/>
              </a:defRPr>
            </a:lvl2pPr>
            <a:lvl3pPr>
              <a:defRPr sz="1800">
                <a:latin typeface="Calibri" pitchFamily="34" charset="0"/>
                <a:cs typeface="Calibri" pitchFamily="34" charset="0"/>
              </a:defRPr>
            </a:lvl3pPr>
            <a:lvl4pPr>
              <a:defRPr sz="1600">
                <a:latin typeface="Calibri" pitchFamily="34" charset="0"/>
                <a:cs typeface="Calibri" pitchFamily="34" charset="0"/>
              </a:defRPr>
            </a:lvl4pPr>
            <a:lvl5pPr>
              <a:defRPr sz="1600">
                <a:latin typeface="Calibri" pitchFamily="34" charset="0"/>
                <a:cs typeface="Calibri" pitchFamily="34" charset="0"/>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atin typeface="Calibri" pitchFamily="34" charset="0"/>
                <a:cs typeface="Calibri" pitchFamily="34" charset="0"/>
              </a:defRPr>
            </a:lvl1pPr>
            <a:lvl2pPr>
              <a:defRPr sz="2000">
                <a:latin typeface="Calibri" pitchFamily="34" charset="0"/>
                <a:cs typeface="Calibri" pitchFamily="34" charset="0"/>
              </a:defRPr>
            </a:lvl2pPr>
            <a:lvl3pPr>
              <a:defRPr sz="1800">
                <a:latin typeface="Calibri" pitchFamily="34" charset="0"/>
                <a:cs typeface="Calibri" pitchFamily="34" charset="0"/>
              </a:defRPr>
            </a:lvl3pPr>
            <a:lvl4pPr>
              <a:defRPr sz="1600">
                <a:latin typeface="Calibri" pitchFamily="34" charset="0"/>
                <a:cs typeface="Calibri" pitchFamily="34" charset="0"/>
              </a:defRPr>
            </a:lvl4pPr>
            <a:lvl5pPr>
              <a:defRPr sz="1600">
                <a:latin typeface="Calibri" pitchFamily="34" charset="0"/>
                <a:cs typeface="Calibri" pitchFamily="34" charset="0"/>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lvl1pPr>
              <a:defRPr>
                <a:latin typeface="Calibri" pitchFamily="34" charset="0"/>
                <a:cs typeface="Calibri" pitchFamily="34" charset="0"/>
              </a:defRPr>
            </a:lvl1pPr>
          </a:lstStyle>
          <a:p>
            <a:fld id="{1D5BE8D5-E724-430E-A339-FD3B32CAC251}" type="datetimeFigureOut">
              <a:rPr lang="en-US" smtClean="0"/>
              <a:pPr/>
              <a:t>11/12/2015</a:t>
            </a:fld>
            <a:endParaRPr lang="en-US"/>
          </a:p>
        </p:txBody>
      </p:sp>
      <p:sp>
        <p:nvSpPr>
          <p:cNvPr id="27" name="Slide Number Placeholder 26"/>
          <p:cNvSpPr>
            <a:spLocks noGrp="1"/>
          </p:cNvSpPr>
          <p:nvPr>
            <p:ph type="sldNum" sz="quarter" idx="11"/>
          </p:nvPr>
        </p:nvSpPr>
        <p:spPr/>
        <p:txBody>
          <a:bodyPr rtlCol="0"/>
          <a:lstStyle>
            <a:lvl1pPr>
              <a:defRPr>
                <a:latin typeface="Calibri" pitchFamily="34" charset="0"/>
                <a:cs typeface="Calibri" pitchFamily="34" charset="0"/>
              </a:defRPr>
            </a:lvl1pPr>
          </a:lstStyle>
          <a:p>
            <a:fld id="{DB581702-E632-42D3-8182-33C18593650A}" type="slidenum">
              <a:rPr lang="en-US" smtClean="0"/>
              <a:pPr/>
              <a:t>‹#›</a:t>
            </a:fld>
            <a:endParaRPr lang="en-US"/>
          </a:p>
        </p:txBody>
      </p:sp>
      <p:sp>
        <p:nvSpPr>
          <p:cNvPr id="28" name="Footer Placeholder 27"/>
          <p:cNvSpPr>
            <a:spLocks noGrp="1"/>
          </p:cNvSpPr>
          <p:nvPr>
            <p:ph type="ftr" sz="quarter" idx="12"/>
          </p:nvPr>
        </p:nvSpPr>
        <p:spPr/>
        <p:txBody>
          <a:bodyPr rtlCol="0"/>
          <a:lstStyle>
            <a:lvl1pPr>
              <a:defRPr>
                <a:latin typeface="Calibri" pitchFamily="34" charset="0"/>
                <a:cs typeface="Calibri" pitchFamily="34" charset="0"/>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latin typeface="Calibri" pitchFamily="34" charset="0"/>
                <a:cs typeface="Calibri" pitchFamily="34" charset="0"/>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lvl1pPr>
              <a:defRPr>
                <a:latin typeface="Calibri" pitchFamily="34" charset="0"/>
                <a:cs typeface="Calibri" pitchFamily="34" charset="0"/>
              </a:defRPr>
            </a:lvl1pPr>
          </a:lstStyle>
          <a:p>
            <a:fld id="{1D5BE8D5-E724-430E-A339-FD3B32CAC251}" type="datetimeFigureOut">
              <a:rPr lang="en-US" smtClean="0"/>
              <a:pPr/>
              <a:t>11/12/2015</a:t>
            </a:fld>
            <a:endParaRPr lang="en-US"/>
          </a:p>
        </p:txBody>
      </p:sp>
      <p:sp>
        <p:nvSpPr>
          <p:cNvPr id="4" name="Footer Placeholder 3"/>
          <p:cNvSpPr>
            <a:spLocks noGrp="1"/>
          </p:cNvSpPr>
          <p:nvPr>
            <p:ph type="ftr" sz="quarter" idx="11"/>
          </p:nvPr>
        </p:nvSpPr>
        <p:spPr>
          <a:xfrm>
            <a:off x="5257800" y="612648"/>
            <a:ext cx="1325880" cy="457200"/>
          </a:xfrm>
        </p:spPr>
        <p:txBody>
          <a:bodyPr/>
          <a:lstStyle>
            <a:lvl1pPr>
              <a:defRPr>
                <a:latin typeface="Calibri" pitchFamily="34" charset="0"/>
                <a:cs typeface="Calibri" pitchFamily="34" charset="0"/>
              </a:defRPr>
            </a:lvl1p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lvl1pPr>
              <a:defRPr>
                <a:latin typeface="Calibri" pitchFamily="34" charset="0"/>
                <a:cs typeface="Calibri" pitchFamily="34" charset="0"/>
              </a:defRPr>
            </a:lvl1pPr>
          </a:lstStyle>
          <a:p>
            <a:fld id="{DB581702-E632-42D3-8182-33C1859365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5BE8D5-E724-430E-A339-FD3B32CAC251}" type="datetimeFigureOut">
              <a:rPr lang="en-US" smtClean="0"/>
              <a:pPr/>
              <a:t>11/12/2015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581702-E632-42D3-8182-33C1859365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5BE8D5-E724-430E-A339-FD3B32CAC251}" type="datetimeFigureOut">
              <a:rPr lang="en-US" smtClean="0"/>
              <a:pPr/>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81702-E632-42D3-8182-33C1859365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5BE8D5-E724-430E-A339-FD3B32CAC251}" type="datetimeFigureOut">
              <a:rPr lang="en-US" smtClean="0"/>
              <a:pPr/>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81702-E632-42D3-8182-33C1859365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5BE8D5-E724-430E-A339-FD3B32CAC251}" type="datetimeFigureOut">
              <a:rPr lang="en-US" smtClean="0"/>
              <a:pPr/>
              <a:t>11/12/2015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B581702-E632-42D3-8182-33C1859365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0"/>
            <a:ext cx="9144000" cy="1089025"/>
          </a:xfrm>
        </p:spPr>
        <p:txBody>
          <a:bodyPr>
            <a:normAutofit fontScale="90000"/>
          </a:bodyPr>
          <a:lstStyle/>
          <a:p>
            <a:r>
              <a:rPr lang="en-US" sz="3200" u="sng" dirty="0"/>
              <a:t>Stakeholder consultation:</a:t>
            </a:r>
            <a:r>
              <a:rPr lang="en-US" sz="3200" dirty="0"/>
              <a:t> </a:t>
            </a:r>
            <a:r>
              <a:rPr lang="en-US" sz="3200" dirty="0" smtClean="0"/>
              <a:t/>
            </a:r>
            <a:br>
              <a:rPr lang="en-US" sz="3200" dirty="0" smtClean="0"/>
            </a:br>
            <a:r>
              <a:rPr lang="en-US" sz="2700" b="1" dirty="0" smtClean="0"/>
              <a:t>Tribal </a:t>
            </a:r>
            <a:r>
              <a:rPr lang="en-US" sz="2700" b="1" dirty="0"/>
              <a:t>and Disadvantaged Groups inclusion Plan (includes Social Assessment)</a:t>
            </a:r>
            <a:endParaRPr lang="en-US" sz="2700" dirty="0"/>
          </a:p>
        </p:txBody>
      </p:sp>
      <p:pic>
        <p:nvPicPr>
          <p:cNvPr id="4" name="Picture 2" descr="https://upload.wikimedia.org/wikipedia/commons/thumb/a/aa/Seal_of_Karnataka.svg/2000px-Seal_of_Karnataka.svg.png"/>
          <p:cNvPicPr>
            <a:picLocks noChangeAspect="1" noChangeArrowheads="1"/>
          </p:cNvPicPr>
          <p:nvPr/>
        </p:nvPicPr>
        <p:blipFill>
          <a:blip r:embed="rId2" cstate="print"/>
          <a:srcRect/>
          <a:stretch>
            <a:fillRect/>
          </a:stretch>
        </p:blipFill>
        <p:spPr bwMode="auto">
          <a:xfrm>
            <a:off x="3602381" y="0"/>
            <a:ext cx="1655419" cy="1427799"/>
          </a:xfrm>
          <a:prstGeom prst="rect">
            <a:avLst/>
          </a:prstGeom>
          <a:noFill/>
        </p:spPr>
      </p:pic>
      <p:sp>
        <p:nvSpPr>
          <p:cNvPr id="5" name="Rectangle 4"/>
          <p:cNvSpPr/>
          <p:nvPr/>
        </p:nvSpPr>
        <p:spPr>
          <a:xfrm>
            <a:off x="2286000" y="1600200"/>
            <a:ext cx="4354077" cy="461665"/>
          </a:xfrm>
          <a:prstGeom prst="rect">
            <a:avLst/>
          </a:prstGeom>
        </p:spPr>
        <p:txBody>
          <a:bodyPr wrap="none">
            <a:spAutoFit/>
          </a:bodyPr>
          <a:lstStyle/>
          <a:p>
            <a:r>
              <a:rPr lang="en-US" sz="2400" b="1" dirty="0" smtClean="0">
                <a:solidFill>
                  <a:schemeClr val="bg1"/>
                </a:solidFill>
                <a:latin typeface="Georgia" pitchFamily="18" charset="0"/>
                <a:ea typeface="Calibri"/>
                <a:cs typeface="Times New Roman"/>
              </a:rPr>
              <a:t>Government of Karnataka</a:t>
            </a:r>
            <a:r>
              <a:rPr lang="en-US" sz="1400" dirty="0" smtClean="0">
                <a:solidFill>
                  <a:schemeClr val="bg1"/>
                </a:solidFill>
                <a:latin typeface="Georgia" pitchFamily="18" charset="0"/>
                <a:ea typeface="Calibri"/>
                <a:cs typeface="Times New Roman"/>
              </a:rPr>
              <a:t> </a:t>
            </a:r>
            <a:endParaRPr lang="en-US" sz="2400" dirty="0">
              <a:solidFill>
                <a:schemeClr val="bg1"/>
              </a:solidFill>
            </a:endParaRPr>
          </a:p>
        </p:txBody>
      </p:sp>
      <p:sp>
        <p:nvSpPr>
          <p:cNvPr id="7" name="Subtitle 2"/>
          <p:cNvSpPr txBox="1">
            <a:spLocks/>
          </p:cNvSpPr>
          <p:nvPr/>
        </p:nvSpPr>
        <p:spPr>
          <a:xfrm>
            <a:off x="1447800" y="5257800"/>
            <a:ext cx="6400800" cy="1371600"/>
          </a:xfrm>
          <a:prstGeom prst="rect">
            <a:avLst/>
          </a:prstGeom>
        </p:spPr>
        <p:txBody>
          <a:bodyPr vert="horz">
            <a:normAutofit/>
          </a:bodyPr>
          <a:lstStyle>
            <a:lvl1pPr marL="64008" indent="0" algn="l" rtl="0" eaLnBrk="1" latinLnBrk="0" hangingPunct="1">
              <a:spcBef>
                <a:spcPts val="300"/>
              </a:spcBef>
              <a:buClr>
                <a:schemeClr val="accent3"/>
              </a:buClr>
              <a:buFont typeface="Georgia"/>
              <a:buNone/>
              <a:defRPr kumimoji="0" sz="2400" kern="1200">
                <a:solidFill>
                  <a:schemeClr val="tx2"/>
                </a:solidFill>
                <a:latin typeface="+mn-lt"/>
                <a:ea typeface="+mn-ea"/>
                <a:cs typeface="+mn-cs"/>
              </a:defRPr>
            </a:lvl1pPr>
            <a:lvl2pPr marL="457200" indent="0" algn="ctr" rtl="0" eaLnBrk="1" latinLnBrk="0" hangingPunct="1">
              <a:spcBef>
                <a:spcPts val="300"/>
              </a:spcBef>
              <a:buClr>
                <a:schemeClr val="accent2"/>
              </a:buClr>
              <a:buFont typeface="Georgia"/>
              <a:buNone/>
              <a:defRPr kumimoji="0" sz="2600" kern="1200">
                <a:solidFill>
                  <a:schemeClr val="accent2"/>
                </a:solidFill>
                <a:latin typeface="+mn-lt"/>
                <a:ea typeface="+mn-ea"/>
                <a:cs typeface="+mn-cs"/>
              </a:defRPr>
            </a:lvl2pPr>
            <a:lvl3pPr marL="914400" indent="0" algn="ctr" rtl="0" eaLnBrk="1" latinLnBrk="0" hangingPunct="1">
              <a:spcBef>
                <a:spcPts val="300"/>
              </a:spcBef>
              <a:buClr>
                <a:schemeClr val="accent1"/>
              </a:buClr>
              <a:buFont typeface="Wingdings 2"/>
              <a:buNone/>
              <a:defRPr kumimoji="0" sz="2400" kern="1200">
                <a:solidFill>
                  <a:schemeClr val="accent1"/>
                </a:solidFill>
                <a:latin typeface="+mn-lt"/>
                <a:ea typeface="+mn-ea"/>
                <a:cs typeface="+mn-cs"/>
              </a:defRPr>
            </a:lvl3pPr>
            <a:lvl4pPr marL="1371600" indent="0" algn="ctr" rtl="0" eaLnBrk="1" latinLnBrk="0" hangingPunct="1">
              <a:spcBef>
                <a:spcPts val="300"/>
              </a:spcBef>
              <a:buClr>
                <a:schemeClr val="accent1"/>
              </a:buClr>
              <a:buFont typeface="Wingdings 2"/>
              <a:buNone/>
              <a:defRPr kumimoji="0" sz="2200" kern="1200">
                <a:solidFill>
                  <a:schemeClr val="accent1"/>
                </a:solidFill>
                <a:latin typeface="+mn-lt"/>
                <a:ea typeface="+mn-ea"/>
                <a:cs typeface="+mn-cs"/>
              </a:defRPr>
            </a:lvl4pPr>
            <a:lvl5pPr marL="1828800" indent="0" algn="ctr" rtl="0" eaLnBrk="1" latinLnBrk="0" hangingPunct="1">
              <a:spcBef>
                <a:spcPts val="300"/>
              </a:spcBef>
              <a:buClr>
                <a:schemeClr val="accent3"/>
              </a:buClr>
              <a:buFont typeface="Georgia"/>
              <a:buNone/>
              <a:defRPr kumimoji="0" sz="2000" kern="1200">
                <a:solidFill>
                  <a:schemeClr val="accent3"/>
                </a:solidFill>
                <a:latin typeface="+mn-lt"/>
                <a:ea typeface="+mn-ea"/>
                <a:cs typeface="+mn-cs"/>
              </a:defRPr>
            </a:lvl5pPr>
            <a:lvl6pPr marL="2286000" indent="0" algn="ctr" rtl="0" eaLnBrk="1" latinLnBrk="0" hangingPunct="1">
              <a:spcBef>
                <a:spcPts val="300"/>
              </a:spcBef>
              <a:buClr>
                <a:schemeClr val="accent3"/>
              </a:buClr>
              <a:buFont typeface="Georgia"/>
              <a:buNone/>
              <a:defRPr kumimoji="0" sz="1800" kern="1200">
                <a:solidFill>
                  <a:schemeClr val="accent3"/>
                </a:solidFill>
                <a:latin typeface="+mn-lt"/>
                <a:ea typeface="+mn-ea"/>
                <a:cs typeface="+mn-cs"/>
              </a:defRPr>
            </a:lvl6pPr>
            <a:lvl7pPr marL="2743200" indent="0" algn="ctr" rtl="0" eaLnBrk="1" latinLnBrk="0" hangingPunct="1">
              <a:spcBef>
                <a:spcPts val="300"/>
              </a:spcBef>
              <a:buClr>
                <a:schemeClr val="accent3"/>
              </a:buClr>
              <a:buFont typeface="Georgia"/>
              <a:buNone/>
              <a:defRPr kumimoji="0" sz="1600" kern="1200">
                <a:solidFill>
                  <a:schemeClr val="accent3"/>
                </a:solidFill>
                <a:latin typeface="+mn-lt"/>
                <a:ea typeface="+mn-ea"/>
                <a:cs typeface="+mn-cs"/>
              </a:defRPr>
            </a:lvl7pPr>
            <a:lvl8pPr marL="3200400" indent="0" algn="ctr" rtl="0" eaLnBrk="1" latinLnBrk="0" hangingPunct="1">
              <a:spcBef>
                <a:spcPts val="300"/>
              </a:spcBef>
              <a:buClr>
                <a:schemeClr val="accent3"/>
              </a:buClr>
              <a:buFont typeface="Georgia"/>
              <a:buNone/>
              <a:defRPr kumimoji="0" sz="1500" kern="1200">
                <a:solidFill>
                  <a:schemeClr val="accent3"/>
                </a:solidFill>
                <a:latin typeface="+mn-lt"/>
                <a:ea typeface="+mn-ea"/>
                <a:cs typeface="+mn-cs"/>
              </a:defRPr>
            </a:lvl8pPr>
            <a:lvl9pPr marL="3657600" indent="0" algn="ctr" rtl="0" eaLnBrk="1" latinLnBrk="0" hangingPunct="1">
              <a:spcBef>
                <a:spcPts val="300"/>
              </a:spcBef>
              <a:buClr>
                <a:schemeClr val="accent3"/>
              </a:buClr>
              <a:buFont typeface="Georgia"/>
              <a:buNone/>
              <a:defRPr kumimoji="0" sz="1400" kern="1200" baseline="0">
                <a:solidFill>
                  <a:schemeClr val="accent3"/>
                </a:solidFill>
                <a:latin typeface="+mn-lt"/>
                <a:ea typeface="+mn-ea"/>
                <a:cs typeface="+mn-cs"/>
              </a:defRPr>
            </a:lvl9pPr>
          </a:lstStyle>
          <a:p>
            <a:r>
              <a:rPr lang="en-US" sz="2000" b="1" u="sng" dirty="0" smtClean="0"/>
              <a:t>Organized by </a:t>
            </a:r>
          </a:p>
          <a:p>
            <a:r>
              <a:rPr lang="en-US" b="1" dirty="0" smtClean="0"/>
              <a:t>Decentralization </a:t>
            </a:r>
            <a:r>
              <a:rPr lang="en-US" b="1" dirty="0" smtClean="0"/>
              <a:t>Analysis Cell</a:t>
            </a:r>
            <a:endParaRPr lang="en-US" dirty="0" smtClean="0"/>
          </a:p>
          <a:p>
            <a:r>
              <a:rPr lang="en-US" sz="2000" dirty="0" smtClean="0"/>
              <a:t>Department of </a:t>
            </a:r>
            <a:r>
              <a:rPr lang="en-US" sz="2000" dirty="0" err="1" smtClean="0"/>
              <a:t>RDPR</a:t>
            </a:r>
            <a:r>
              <a:rPr lang="en-US" sz="2000" dirty="0" smtClean="0"/>
              <a:t>, Government of Karnataka</a:t>
            </a:r>
            <a:endParaRPr lang="en-US" sz="2000" dirty="0"/>
          </a:p>
        </p:txBody>
      </p:sp>
      <p:sp>
        <p:nvSpPr>
          <p:cNvPr id="8" name="Subtitle 6"/>
          <p:cNvSpPr txBox="1">
            <a:spLocks/>
          </p:cNvSpPr>
          <p:nvPr/>
        </p:nvSpPr>
        <p:spPr>
          <a:xfrm>
            <a:off x="287740" y="3962400"/>
            <a:ext cx="4953000" cy="1752600"/>
          </a:xfrm>
          <a:prstGeom prst="rect">
            <a:avLst/>
          </a:prstGeom>
        </p:spPr>
        <p:txBody>
          <a:bodyPr vert="horz">
            <a:normAutofit/>
          </a:bodyPr>
          <a:lstStyle>
            <a:lvl1pPr marL="64008" indent="0" algn="l" rtl="0" eaLnBrk="1" latinLnBrk="0" hangingPunct="1">
              <a:spcBef>
                <a:spcPts val="300"/>
              </a:spcBef>
              <a:buClr>
                <a:schemeClr val="accent3"/>
              </a:buClr>
              <a:buFont typeface="Georgia"/>
              <a:buNone/>
              <a:defRPr kumimoji="0" sz="2400" kern="1200">
                <a:solidFill>
                  <a:schemeClr val="tx2"/>
                </a:solidFill>
                <a:latin typeface="+mn-lt"/>
                <a:ea typeface="+mn-ea"/>
                <a:cs typeface="+mn-cs"/>
              </a:defRPr>
            </a:lvl1pPr>
            <a:lvl2pPr marL="457200" indent="0" algn="ctr" rtl="0" eaLnBrk="1" latinLnBrk="0" hangingPunct="1">
              <a:spcBef>
                <a:spcPts val="300"/>
              </a:spcBef>
              <a:buClr>
                <a:schemeClr val="accent2"/>
              </a:buClr>
              <a:buFont typeface="Georgia"/>
              <a:buNone/>
              <a:defRPr kumimoji="0" sz="2600" kern="1200">
                <a:solidFill>
                  <a:schemeClr val="accent2"/>
                </a:solidFill>
                <a:latin typeface="+mn-lt"/>
                <a:ea typeface="+mn-ea"/>
                <a:cs typeface="+mn-cs"/>
              </a:defRPr>
            </a:lvl2pPr>
            <a:lvl3pPr marL="914400" indent="0" algn="ctr" rtl="0" eaLnBrk="1" latinLnBrk="0" hangingPunct="1">
              <a:spcBef>
                <a:spcPts val="300"/>
              </a:spcBef>
              <a:buClr>
                <a:schemeClr val="accent1"/>
              </a:buClr>
              <a:buFont typeface="Wingdings 2"/>
              <a:buNone/>
              <a:defRPr kumimoji="0" sz="2400" kern="1200">
                <a:solidFill>
                  <a:schemeClr val="accent1"/>
                </a:solidFill>
                <a:latin typeface="+mn-lt"/>
                <a:ea typeface="+mn-ea"/>
                <a:cs typeface="+mn-cs"/>
              </a:defRPr>
            </a:lvl3pPr>
            <a:lvl4pPr marL="1371600" indent="0" algn="ctr" rtl="0" eaLnBrk="1" latinLnBrk="0" hangingPunct="1">
              <a:spcBef>
                <a:spcPts val="300"/>
              </a:spcBef>
              <a:buClr>
                <a:schemeClr val="accent1"/>
              </a:buClr>
              <a:buFont typeface="Wingdings 2"/>
              <a:buNone/>
              <a:defRPr kumimoji="0" sz="2200" kern="1200">
                <a:solidFill>
                  <a:schemeClr val="accent1"/>
                </a:solidFill>
                <a:latin typeface="+mn-lt"/>
                <a:ea typeface="+mn-ea"/>
                <a:cs typeface="+mn-cs"/>
              </a:defRPr>
            </a:lvl4pPr>
            <a:lvl5pPr marL="1828800" indent="0" algn="ctr" rtl="0" eaLnBrk="1" latinLnBrk="0" hangingPunct="1">
              <a:spcBef>
                <a:spcPts val="300"/>
              </a:spcBef>
              <a:buClr>
                <a:schemeClr val="accent3"/>
              </a:buClr>
              <a:buFont typeface="Georgia"/>
              <a:buNone/>
              <a:defRPr kumimoji="0" sz="2000" kern="1200">
                <a:solidFill>
                  <a:schemeClr val="accent3"/>
                </a:solidFill>
                <a:latin typeface="+mn-lt"/>
                <a:ea typeface="+mn-ea"/>
                <a:cs typeface="+mn-cs"/>
              </a:defRPr>
            </a:lvl5pPr>
            <a:lvl6pPr marL="2286000" indent="0" algn="ctr" rtl="0" eaLnBrk="1" latinLnBrk="0" hangingPunct="1">
              <a:spcBef>
                <a:spcPts val="300"/>
              </a:spcBef>
              <a:buClr>
                <a:schemeClr val="accent3"/>
              </a:buClr>
              <a:buFont typeface="Georgia"/>
              <a:buNone/>
              <a:defRPr kumimoji="0" sz="1800" kern="1200">
                <a:solidFill>
                  <a:schemeClr val="accent3"/>
                </a:solidFill>
                <a:latin typeface="+mn-lt"/>
                <a:ea typeface="+mn-ea"/>
                <a:cs typeface="+mn-cs"/>
              </a:defRPr>
            </a:lvl6pPr>
            <a:lvl7pPr marL="2743200" indent="0" algn="ctr" rtl="0" eaLnBrk="1" latinLnBrk="0" hangingPunct="1">
              <a:spcBef>
                <a:spcPts val="300"/>
              </a:spcBef>
              <a:buClr>
                <a:schemeClr val="accent3"/>
              </a:buClr>
              <a:buFont typeface="Georgia"/>
              <a:buNone/>
              <a:defRPr kumimoji="0" sz="1600" kern="1200">
                <a:solidFill>
                  <a:schemeClr val="accent3"/>
                </a:solidFill>
                <a:latin typeface="+mn-lt"/>
                <a:ea typeface="+mn-ea"/>
                <a:cs typeface="+mn-cs"/>
              </a:defRPr>
            </a:lvl7pPr>
            <a:lvl8pPr marL="3200400" indent="0" algn="ctr" rtl="0" eaLnBrk="1" latinLnBrk="0" hangingPunct="1">
              <a:spcBef>
                <a:spcPts val="300"/>
              </a:spcBef>
              <a:buClr>
                <a:schemeClr val="accent3"/>
              </a:buClr>
              <a:buFont typeface="Georgia"/>
              <a:buNone/>
              <a:defRPr kumimoji="0" sz="1500" kern="1200">
                <a:solidFill>
                  <a:schemeClr val="accent3"/>
                </a:solidFill>
                <a:latin typeface="+mn-lt"/>
                <a:ea typeface="+mn-ea"/>
                <a:cs typeface="+mn-cs"/>
              </a:defRPr>
            </a:lvl8pPr>
            <a:lvl9pPr marL="3657600" indent="0" algn="ctr" rtl="0" eaLnBrk="1" latinLnBrk="0" hangingPunct="1">
              <a:spcBef>
                <a:spcPts val="300"/>
              </a:spcBef>
              <a:buClr>
                <a:schemeClr val="accent3"/>
              </a:buClr>
              <a:buFont typeface="Georgia"/>
              <a:buNone/>
              <a:defRPr kumimoji="0" sz="1400" kern="1200" baseline="0">
                <a:solidFill>
                  <a:schemeClr val="accent3"/>
                </a:solidFill>
                <a:latin typeface="+mn-lt"/>
                <a:ea typeface="+mn-ea"/>
                <a:cs typeface="+mn-cs"/>
              </a:defRPr>
            </a:lvl9pPr>
          </a:lstStyle>
          <a:p>
            <a:r>
              <a:rPr lang="en-US" smtClean="0"/>
              <a:t>11</a:t>
            </a:r>
            <a:r>
              <a:rPr lang="en-US" baseline="30000" smtClean="0"/>
              <a:t>th</a:t>
            </a:r>
            <a:r>
              <a:rPr lang="en-US" smtClean="0"/>
              <a:t> Dec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066800"/>
          </a:xfrm>
        </p:spPr>
        <p:txBody>
          <a:bodyPr vert="horz" lIns="91440" tIns="45720" rIns="91440" bIns="45720" rtlCol="0" anchor="ctr">
            <a:noAutofit/>
          </a:bodyPr>
          <a:lstStyle/>
          <a:p>
            <a:r>
              <a:rPr lang="en-US" sz="2400" dirty="0" smtClean="0"/>
              <a:t>ACTION PLAN </a:t>
            </a:r>
            <a:endParaRPr lang="en-US" sz="2400" dirty="0"/>
          </a:p>
        </p:txBody>
      </p:sp>
      <p:graphicFrame>
        <p:nvGraphicFramePr>
          <p:cNvPr id="4" name="Table 3"/>
          <p:cNvGraphicFramePr>
            <a:graphicFrameLocks noGrp="1"/>
          </p:cNvGraphicFramePr>
          <p:nvPr/>
        </p:nvGraphicFramePr>
        <p:xfrm>
          <a:off x="152400" y="1295400"/>
          <a:ext cx="8915400" cy="4495800"/>
        </p:xfrm>
        <a:graphic>
          <a:graphicData uri="http://schemas.openxmlformats.org/drawingml/2006/table">
            <a:tbl>
              <a:tblPr firstRow="1" bandRow="1">
                <a:tableStyleId>{B301B821-A1FF-4177-AEE7-76D212191A09}</a:tableStyleId>
              </a:tblPr>
              <a:tblGrid>
                <a:gridCol w="1203898"/>
                <a:gridCol w="2377359"/>
                <a:gridCol w="3529324"/>
                <a:gridCol w="685913"/>
                <a:gridCol w="1118906"/>
              </a:tblGrid>
              <a:tr h="765243">
                <a:tc>
                  <a:txBody>
                    <a:bodyPr/>
                    <a:lstStyle/>
                    <a:p>
                      <a:pPr marL="0" marR="0" algn="ctr">
                        <a:lnSpc>
                          <a:spcPct val="115000"/>
                        </a:lnSpc>
                        <a:spcBef>
                          <a:spcPts val="0"/>
                        </a:spcBef>
                        <a:spcAft>
                          <a:spcPts val="0"/>
                        </a:spcAft>
                      </a:pPr>
                      <a:r>
                        <a:rPr lang="en-US" sz="1400" dirty="0">
                          <a:latin typeface="Calibri" pitchFamily="34" charset="0"/>
                          <a:cs typeface="Calibri" pitchFamily="34" charset="0"/>
                        </a:rPr>
                        <a:t>Project Component</a:t>
                      </a:r>
                      <a:endParaRPr lang="en-US" sz="1600" dirty="0">
                        <a:latin typeface="Calibri" pitchFamily="34" charset="0"/>
                        <a:ea typeface="Times New Roman"/>
                        <a:cs typeface="Calibri" pitchFamily="34" charset="0"/>
                      </a:endParaRPr>
                    </a:p>
                  </a:txBody>
                  <a:tcPr marL="44174" marR="44174" marT="0" marB="0"/>
                </a:tc>
                <a:tc>
                  <a:txBody>
                    <a:bodyPr/>
                    <a:lstStyle/>
                    <a:p>
                      <a:pPr marL="0" marR="0" algn="ctr">
                        <a:lnSpc>
                          <a:spcPct val="115000"/>
                        </a:lnSpc>
                        <a:spcBef>
                          <a:spcPts val="0"/>
                        </a:spcBef>
                        <a:spcAft>
                          <a:spcPts val="0"/>
                        </a:spcAft>
                      </a:pPr>
                      <a:r>
                        <a:rPr lang="en-US" sz="1400" dirty="0">
                          <a:latin typeface="Calibri" pitchFamily="34" charset="0"/>
                          <a:cs typeface="Calibri" pitchFamily="34" charset="0"/>
                        </a:rPr>
                        <a:t>Task to further inclusion of Tribal and disadvantaged groups</a:t>
                      </a:r>
                      <a:endParaRPr lang="en-US" sz="1600" dirty="0">
                        <a:latin typeface="Calibri" pitchFamily="34" charset="0"/>
                        <a:ea typeface="Times New Roman"/>
                        <a:cs typeface="Calibri" pitchFamily="34" charset="0"/>
                      </a:endParaRPr>
                    </a:p>
                  </a:txBody>
                  <a:tcPr marL="44174" marR="44174" marT="0" marB="0" anchor="ctr"/>
                </a:tc>
                <a:tc>
                  <a:txBody>
                    <a:bodyPr/>
                    <a:lstStyle/>
                    <a:p>
                      <a:pPr marL="0" marR="0" algn="ctr">
                        <a:lnSpc>
                          <a:spcPct val="115000"/>
                        </a:lnSpc>
                        <a:spcBef>
                          <a:spcPts val="0"/>
                        </a:spcBef>
                        <a:spcAft>
                          <a:spcPts val="0"/>
                        </a:spcAft>
                      </a:pPr>
                      <a:r>
                        <a:rPr lang="en-US" sz="1400">
                          <a:latin typeface="Calibri" pitchFamily="34" charset="0"/>
                          <a:cs typeface="Calibri" pitchFamily="34" charset="0"/>
                        </a:rPr>
                        <a:t>Details</a:t>
                      </a:r>
                      <a:endParaRPr lang="en-US" sz="1600">
                        <a:latin typeface="Calibri" pitchFamily="34" charset="0"/>
                        <a:ea typeface="Times New Roman"/>
                        <a:cs typeface="Calibri" pitchFamily="34" charset="0"/>
                      </a:endParaRPr>
                    </a:p>
                  </a:txBody>
                  <a:tcPr marL="44174" marR="44174" marT="0" marB="0" anchor="ctr"/>
                </a:tc>
                <a:tc>
                  <a:txBody>
                    <a:bodyPr/>
                    <a:lstStyle/>
                    <a:p>
                      <a:pPr marL="0" marR="0" algn="ctr">
                        <a:lnSpc>
                          <a:spcPct val="115000"/>
                        </a:lnSpc>
                        <a:spcBef>
                          <a:spcPts val="0"/>
                        </a:spcBef>
                        <a:spcAft>
                          <a:spcPts val="0"/>
                        </a:spcAft>
                      </a:pPr>
                      <a:r>
                        <a:rPr lang="en-US" sz="1400">
                          <a:latin typeface="Calibri" pitchFamily="34" charset="0"/>
                          <a:cs typeface="Calibri" pitchFamily="34" charset="0"/>
                        </a:rPr>
                        <a:t>Responsibility</a:t>
                      </a:r>
                      <a:endParaRPr lang="en-US" sz="1600">
                        <a:latin typeface="Calibri" pitchFamily="34" charset="0"/>
                        <a:ea typeface="Times New Roman"/>
                        <a:cs typeface="Calibri" pitchFamily="34" charset="0"/>
                      </a:endParaRPr>
                    </a:p>
                  </a:txBody>
                  <a:tcPr marL="44174" marR="44174" marT="0" marB="0" anchor="ctr"/>
                </a:tc>
                <a:tc>
                  <a:txBody>
                    <a:bodyPr/>
                    <a:lstStyle/>
                    <a:p>
                      <a:pPr marL="0" marR="0" algn="ctr">
                        <a:lnSpc>
                          <a:spcPct val="115000"/>
                        </a:lnSpc>
                        <a:spcBef>
                          <a:spcPts val="0"/>
                        </a:spcBef>
                        <a:spcAft>
                          <a:spcPts val="0"/>
                        </a:spcAft>
                      </a:pPr>
                      <a:r>
                        <a:rPr lang="en-US" sz="1400">
                          <a:latin typeface="Calibri" pitchFamily="34" charset="0"/>
                          <a:cs typeface="Calibri" pitchFamily="34" charset="0"/>
                        </a:rPr>
                        <a:t>Timeline</a:t>
                      </a:r>
                      <a:endParaRPr lang="en-US" sz="1600">
                        <a:latin typeface="Calibri" pitchFamily="34" charset="0"/>
                        <a:ea typeface="Times New Roman"/>
                        <a:cs typeface="Calibri" pitchFamily="34" charset="0"/>
                      </a:endParaRPr>
                    </a:p>
                  </a:txBody>
                  <a:tcPr marL="44174" marR="44174" marT="0" marB="0"/>
                </a:tc>
              </a:tr>
              <a:tr h="3730557">
                <a:tc>
                  <a:txBody>
                    <a:bodyPr/>
                    <a:lstStyle/>
                    <a:p>
                      <a:pPr marL="0" marR="0">
                        <a:lnSpc>
                          <a:spcPct val="115000"/>
                        </a:lnSpc>
                        <a:spcBef>
                          <a:spcPts val="0"/>
                        </a:spcBef>
                        <a:spcAft>
                          <a:spcPts val="0"/>
                        </a:spcAft>
                      </a:pPr>
                      <a:r>
                        <a:rPr lang="en-US" sz="1800" dirty="0">
                          <a:latin typeface="Calibri" pitchFamily="34" charset="0"/>
                          <a:cs typeface="Calibri" pitchFamily="34" charset="0"/>
                        </a:rPr>
                        <a:t>Component A: Block Grants to GPS</a:t>
                      </a:r>
                      <a:endParaRPr lang="en-US" sz="1800" b="1" dirty="0">
                        <a:latin typeface="Calibri" pitchFamily="34" charset="0"/>
                        <a:ea typeface="Times New Roman"/>
                        <a:cs typeface="Calibri" pitchFamily="34" charset="0"/>
                      </a:endParaRPr>
                    </a:p>
                  </a:txBody>
                  <a:tcPr marL="44174" marR="44174" marT="0" marB="0"/>
                </a:tc>
                <a:tc>
                  <a:txBody>
                    <a:bodyPr/>
                    <a:lstStyle/>
                    <a:p>
                      <a:pPr marL="0" marR="0">
                        <a:lnSpc>
                          <a:spcPct val="115000"/>
                        </a:lnSpc>
                        <a:spcBef>
                          <a:spcPts val="0"/>
                        </a:spcBef>
                        <a:spcAft>
                          <a:spcPts val="0"/>
                        </a:spcAft>
                      </a:pPr>
                      <a:r>
                        <a:rPr lang="en-US" sz="1800" dirty="0">
                          <a:latin typeface="Calibri" pitchFamily="34" charset="0"/>
                          <a:cs typeface="Calibri" pitchFamily="34" charset="0"/>
                        </a:rPr>
                        <a:t>Spend Block grants specifically in SC and ST habitations in proportion to their population</a:t>
                      </a:r>
                      <a:endParaRPr lang="en-US" sz="1800" dirty="0">
                        <a:latin typeface="Calibri" pitchFamily="34" charset="0"/>
                        <a:ea typeface="Times New Roman"/>
                        <a:cs typeface="Calibri" pitchFamily="34" charset="0"/>
                      </a:endParaRPr>
                    </a:p>
                  </a:txBody>
                  <a:tcPr marL="44174" marR="44174" marT="0" marB="0"/>
                </a:tc>
                <a:tc>
                  <a:txBody>
                    <a:bodyPr/>
                    <a:lstStyle/>
                    <a:p>
                      <a:pPr marL="342900" marR="0" lvl="0" indent="-342900">
                        <a:lnSpc>
                          <a:spcPct val="115000"/>
                        </a:lnSpc>
                        <a:spcBef>
                          <a:spcPts val="0"/>
                        </a:spcBef>
                        <a:spcAft>
                          <a:spcPts val="0"/>
                        </a:spcAft>
                        <a:buFont typeface="Symbol"/>
                        <a:buChar char=""/>
                      </a:pPr>
                      <a:r>
                        <a:rPr lang="en-US" sz="1800">
                          <a:latin typeface="Calibri" pitchFamily="34" charset="0"/>
                          <a:cs typeface="Calibri" pitchFamily="34" charset="0"/>
                        </a:rPr>
                        <a:t>Perspective Plan and Annual action Plan to have a separate section on Tribal and inclusion Plan. Ensure that women STs, SCs and historically excluded groups will be consulted and their views taken aboard for defining the Plan priorities.</a:t>
                      </a:r>
                    </a:p>
                    <a:p>
                      <a:pPr marL="342900" marR="0" lvl="0" indent="-342900">
                        <a:lnSpc>
                          <a:spcPct val="115000"/>
                        </a:lnSpc>
                        <a:spcBef>
                          <a:spcPts val="0"/>
                        </a:spcBef>
                        <a:spcAft>
                          <a:spcPts val="0"/>
                        </a:spcAft>
                        <a:buFont typeface="Symbol"/>
                        <a:buChar char=""/>
                      </a:pPr>
                      <a:r>
                        <a:rPr lang="en-US" sz="1800">
                          <a:latin typeface="Calibri" pitchFamily="34" charset="0"/>
                          <a:cs typeface="Calibri" pitchFamily="34" charset="0"/>
                        </a:rPr>
                        <a:t>Development of inclusion module as part of Perspective Plan Tool Kit</a:t>
                      </a:r>
                      <a:endParaRPr lang="en-US" sz="1800">
                        <a:latin typeface="Calibri" pitchFamily="34" charset="0"/>
                        <a:ea typeface="Times New Roman"/>
                        <a:cs typeface="Calibri" pitchFamily="34" charset="0"/>
                      </a:endParaRPr>
                    </a:p>
                  </a:txBody>
                  <a:tcPr marL="44174" marR="44174" marT="0" marB="0"/>
                </a:tc>
                <a:tc>
                  <a:txBody>
                    <a:bodyPr/>
                    <a:lstStyle/>
                    <a:p>
                      <a:pPr marL="0" marR="0">
                        <a:lnSpc>
                          <a:spcPct val="115000"/>
                        </a:lnSpc>
                        <a:spcBef>
                          <a:spcPts val="0"/>
                        </a:spcBef>
                        <a:spcAft>
                          <a:spcPts val="0"/>
                        </a:spcAft>
                      </a:pPr>
                      <a:r>
                        <a:rPr lang="en-US" sz="1800">
                          <a:latin typeface="Calibri" pitchFamily="34" charset="0"/>
                          <a:cs typeface="Calibri" pitchFamily="34" charset="0"/>
                        </a:rPr>
                        <a:t>PMU/ANSSIRD</a:t>
                      </a:r>
                      <a:endParaRPr lang="en-US" sz="1800">
                        <a:latin typeface="Calibri" pitchFamily="34" charset="0"/>
                        <a:ea typeface="Times New Roman"/>
                        <a:cs typeface="Calibri" pitchFamily="34" charset="0"/>
                      </a:endParaRPr>
                    </a:p>
                  </a:txBody>
                  <a:tcPr marL="44174" marR="44174" marT="0" marB="0"/>
                </a:tc>
                <a:tc>
                  <a:txBody>
                    <a:bodyPr/>
                    <a:lstStyle/>
                    <a:p>
                      <a:pPr marL="0" marR="0">
                        <a:lnSpc>
                          <a:spcPct val="115000"/>
                        </a:lnSpc>
                        <a:spcBef>
                          <a:spcPts val="0"/>
                        </a:spcBef>
                        <a:spcAft>
                          <a:spcPts val="0"/>
                        </a:spcAft>
                      </a:pPr>
                      <a:r>
                        <a:rPr lang="en-US" sz="1800" dirty="0">
                          <a:latin typeface="Calibri" pitchFamily="34" charset="0"/>
                          <a:cs typeface="Calibri" pitchFamily="34" charset="0"/>
                        </a:rPr>
                        <a:t>First five years of the Project.</a:t>
                      </a:r>
                      <a:endParaRPr lang="en-US" sz="1800" dirty="0">
                        <a:latin typeface="Calibri" pitchFamily="34" charset="0"/>
                        <a:ea typeface="Times New Roman"/>
                        <a:cs typeface="Calibri" pitchFamily="34" charset="0"/>
                      </a:endParaRPr>
                    </a:p>
                  </a:txBody>
                  <a:tcPr marL="44174" marR="44174" marT="0" marB="0"/>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vert="horz" lIns="91440" tIns="45720" rIns="91440" bIns="45720" rtlCol="0" anchor="ctr">
            <a:noAutofit/>
          </a:bodyPr>
          <a:lstStyle/>
          <a:p>
            <a:r>
              <a:rPr lang="en-US" sz="2400" dirty="0" smtClean="0"/>
              <a:t>ACTION PLAN </a:t>
            </a:r>
            <a:endParaRPr lang="en-US" sz="2400" dirty="0"/>
          </a:p>
        </p:txBody>
      </p:sp>
      <p:graphicFrame>
        <p:nvGraphicFramePr>
          <p:cNvPr id="4" name="Table 3"/>
          <p:cNvGraphicFramePr>
            <a:graphicFrameLocks noGrp="1"/>
          </p:cNvGraphicFramePr>
          <p:nvPr/>
        </p:nvGraphicFramePr>
        <p:xfrm>
          <a:off x="76200" y="914400"/>
          <a:ext cx="8991600" cy="5888736"/>
        </p:xfrm>
        <a:graphic>
          <a:graphicData uri="http://schemas.openxmlformats.org/drawingml/2006/table">
            <a:tbl>
              <a:tblPr firstRow="1" bandRow="1">
                <a:tableStyleId>{B301B821-A1FF-4177-AEE7-76D212191A09}</a:tableStyleId>
              </a:tblPr>
              <a:tblGrid>
                <a:gridCol w="1234767"/>
                <a:gridCol w="2346633"/>
                <a:gridCol w="3276600"/>
                <a:gridCol w="838200"/>
                <a:gridCol w="1295400"/>
              </a:tblGrid>
              <a:tr h="0">
                <a:tc>
                  <a:txBody>
                    <a:bodyPr/>
                    <a:lstStyle/>
                    <a:p>
                      <a:pPr marL="0" marR="0" algn="ctr">
                        <a:lnSpc>
                          <a:spcPct val="115000"/>
                        </a:lnSpc>
                        <a:spcBef>
                          <a:spcPts val="0"/>
                        </a:spcBef>
                        <a:spcAft>
                          <a:spcPts val="0"/>
                        </a:spcAft>
                      </a:pPr>
                      <a:r>
                        <a:rPr lang="en-US" sz="1400" dirty="0">
                          <a:latin typeface="Calibri" pitchFamily="34" charset="0"/>
                          <a:cs typeface="Calibri" pitchFamily="34" charset="0"/>
                        </a:rPr>
                        <a:t>Project Component</a:t>
                      </a:r>
                      <a:endParaRPr lang="en-US" sz="1400" dirty="0">
                        <a:latin typeface="Calibri" pitchFamily="34" charset="0"/>
                        <a:ea typeface="Times New Roman"/>
                        <a:cs typeface="Calibri" pitchFamily="34" charset="0"/>
                      </a:endParaRPr>
                    </a:p>
                  </a:txBody>
                  <a:tcPr marL="44174" marR="44174" marT="0" marB="0" anchor="ctr"/>
                </a:tc>
                <a:tc>
                  <a:txBody>
                    <a:bodyPr/>
                    <a:lstStyle/>
                    <a:p>
                      <a:pPr marL="0" marR="0" algn="ctr">
                        <a:lnSpc>
                          <a:spcPct val="115000"/>
                        </a:lnSpc>
                        <a:spcBef>
                          <a:spcPts val="0"/>
                        </a:spcBef>
                        <a:spcAft>
                          <a:spcPts val="0"/>
                        </a:spcAft>
                      </a:pPr>
                      <a:r>
                        <a:rPr lang="en-US" sz="1400" dirty="0">
                          <a:latin typeface="Calibri" pitchFamily="34" charset="0"/>
                          <a:cs typeface="Calibri" pitchFamily="34" charset="0"/>
                        </a:rPr>
                        <a:t>Task to further inclusion of Tribal and disadvantaged groups</a:t>
                      </a:r>
                      <a:endParaRPr lang="en-US" sz="1400" dirty="0">
                        <a:latin typeface="Calibri" pitchFamily="34" charset="0"/>
                        <a:ea typeface="Times New Roman"/>
                        <a:cs typeface="Calibri" pitchFamily="34" charset="0"/>
                      </a:endParaRPr>
                    </a:p>
                  </a:txBody>
                  <a:tcPr marL="44174" marR="44174" marT="0" marB="0" anchor="ctr"/>
                </a:tc>
                <a:tc>
                  <a:txBody>
                    <a:bodyPr/>
                    <a:lstStyle/>
                    <a:p>
                      <a:pPr marL="0" marR="0" algn="ctr">
                        <a:lnSpc>
                          <a:spcPct val="115000"/>
                        </a:lnSpc>
                        <a:spcBef>
                          <a:spcPts val="0"/>
                        </a:spcBef>
                        <a:spcAft>
                          <a:spcPts val="0"/>
                        </a:spcAft>
                      </a:pPr>
                      <a:r>
                        <a:rPr lang="en-US" sz="1400" dirty="0">
                          <a:latin typeface="Calibri" pitchFamily="34" charset="0"/>
                          <a:cs typeface="Calibri" pitchFamily="34" charset="0"/>
                        </a:rPr>
                        <a:t>Details</a:t>
                      </a:r>
                      <a:endParaRPr lang="en-US" sz="1400" dirty="0">
                        <a:latin typeface="Calibri" pitchFamily="34" charset="0"/>
                        <a:ea typeface="Times New Roman"/>
                        <a:cs typeface="Calibri" pitchFamily="34" charset="0"/>
                      </a:endParaRPr>
                    </a:p>
                  </a:txBody>
                  <a:tcPr marL="44174" marR="44174" marT="0" marB="0" anchor="ctr"/>
                </a:tc>
                <a:tc>
                  <a:txBody>
                    <a:bodyPr/>
                    <a:lstStyle/>
                    <a:p>
                      <a:pPr marL="0" marR="0" algn="ctr">
                        <a:lnSpc>
                          <a:spcPct val="115000"/>
                        </a:lnSpc>
                        <a:spcBef>
                          <a:spcPts val="0"/>
                        </a:spcBef>
                        <a:spcAft>
                          <a:spcPts val="0"/>
                        </a:spcAft>
                      </a:pPr>
                      <a:r>
                        <a:rPr lang="en-US" sz="1400" dirty="0">
                          <a:latin typeface="Calibri" pitchFamily="34" charset="0"/>
                          <a:cs typeface="Calibri" pitchFamily="34" charset="0"/>
                        </a:rPr>
                        <a:t>Responsibility</a:t>
                      </a:r>
                      <a:endParaRPr lang="en-US" sz="1400" dirty="0">
                        <a:latin typeface="Calibri" pitchFamily="34" charset="0"/>
                        <a:ea typeface="Times New Roman"/>
                        <a:cs typeface="Calibri" pitchFamily="34" charset="0"/>
                      </a:endParaRPr>
                    </a:p>
                  </a:txBody>
                  <a:tcPr marL="44174" marR="44174" marT="0" marB="0" anchor="ctr"/>
                </a:tc>
                <a:tc>
                  <a:txBody>
                    <a:bodyPr/>
                    <a:lstStyle/>
                    <a:p>
                      <a:pPr marL="0" marR="0" algn="ctr">
                        <a:lnSpc>
                          <a:spcPct val="115000"/>
                        </a:lnSpc>
                        <a:spcBef>
                          <a:spcPts val="0"/>
                        </a:spcBef>
                        <a:spcAft>
                          <a:spcPts val="0"/>
                        </a:spcAft>
                      </a:pPr>
                      <a:r>
                        <a:rPr lang="en-US" sz="1400" dirty="0">
                          <a:latin typeface="Calibri" pitchFamily="34" charset="0"/>
                          <a:cs typeface="Calibri" pitchFamily="34" charset="0"/>
                        </a:rPr>
                        <a:t>Timeline</a:t>
                      </a:r>
                      <a:endParaRPr lang="en-US" sz="1400" dirty="0">
                        <a:latin typeface="Calibri" pitchFamily="34" charset="0"/>
                        <a:ea typeface="Times New Roman"/>
                        <a:cs typeface="Calibri" pitchFamily="34" charset="0"/>
                      </a:endParaRPr>
                    </a:p>
                  </a:txBody>
                  <a:tcPr marL="44174" marR="44174" marT="0" marB="0" anchor="ctr"/>
                </a:tc>
              </a:tr>
              <a:tr h="1522114">
                <a:tc rowSpan="3">
                  <a:txBody>
                    <a:bodyPr/>
                    <a:lstStyle/>
                    <a:p>
                      <a:pPr marL="0" marR="0">
                        <a:lnSpc>
                          <a:spcPct val="115000"/>
                        </a:lnSpc>
                        <a:spcBef>
                          <a:spcPts val="0"/>
                        </a:spcBef>
                        <a:spcAft>
                          <a:spcPts val="0"/>
                        </a:spcAft>
                      </a:pPr>
                      <a:r>
                        <a:rPr lang="en-US" sz="1400" dirty="0">
                          <a:latin typeface="Calibri" pitchFamily="34" charset="0"/>
                          <a:cs typeface="Calibri" pitchFamily="34" charset="0"/>
                        </a:rPr>
                        <a:t>Component B1: capacity Building of Panchayats</a:t>
                      </a:r>
                      <a:endParaRPr lang="en-US" sz="1400" b="1" dirty="0">
                        <a:latin typeface="Calibri" pitchFamily="34" charset="0"/>
                        <a:ea typeface="Times New Roman"/>
                        <a:cs typeface="Calibri" pitchFamily="34" charset="0"/>
                      </a:endParaRPr>
                    </a:p>
                  </a:txBody>
                  <a:tcPr marL="68580" marR="68580" marT="0" marB="0"/>
                </a:tc>
                <a:tc>
                  <a:txBody>
                    <a:bodyPr/>
                    <a:lstStyle/>
                    <a:p>
                      <a:pPr marL="342900" marR="0" lvl="0" indent="-342900">
                        <a:lnSpc>
                          <a:spcPct val="115000"/>
                        </a:lnSpc>
                        <a:spcBef>
                          <a:spcPts val="0"/>
                        </a:spcBef>
                        <a:spcAft>
                          <a:spcPts val="0"/>
                        </a:spcAft>
                        <a:buFont typeface="Symbol"/>
                        <a:buChar char=""/>
                      </a:pPr>
                      <a:r>
                        <a:rPr lang="en-US" sz="1400" dirty="0">
                          <a:latin typeface="Calibri" pitchFamily="34" charset="0"/>
                          <a:cs typeface="Calibri" pitchFamily="34" charset="0"/>
                        </a:rPr>
                        <a:t>Clustered approach by appointing RDOs to provide support, build capacity and improve supervision of GPs.</a:t>
                      </a:r>
                    </a:p>
                    <a:p>
                      <a:pPr marL="342900" marR="0" lvl="0" indent="-342900">
                        <a:lnSpc>
                          <a:spcPct val="115000"/>
                        </a:lnSpc>
                        <a:spcBef>
                          <a:spcPts val="0"/>
                        </a:spcBef>
                        <a:spcAft>
                          <a:spcPts val="0"/>
                        </a:spcAft>
                        <a:buFont typeface="Symbol"/>
                        <a:buChar char=""/>
                      </a:pPr>
                      <a:r>
                        <a:rPr lang="en-US" sz="1400" dirty="0">
                          <a:latin typeface="Calibri" pitchFamily="34" charset="0"/>
                          <a:cs typeface="Calibri" pitchFamily="34" charset="0"/>
                        </a:rPr>
                        <a:t>Special training for RDOs serving in Tribal pockets</a:t>
                      </a:r>
                      <a:endParaRPr lang="en-US" sz="1400" dirty="0">
                        <a:latin typeface="Calibri" pitchFamily="34" charset="0"/>
                        <a:ea typeface="Times New Roman"/>
                        <a:cs typeface="Calibri" pitchFamily="34" charset="0"/>
                      </a:endParaRPr>
                    </a:p>
                  </a:txBody>
                  <a:tcPr marL="68580" marR="68580" marT="0" marB="0" anchor="ctr"/>
                </a:tc>
                <a:tc>
                  <a:txBody>
                    <a:bodyPr/>
                    <a:lstStyle/>
                    <a:p>
                      <a:pPr marL="342900" marR="0" lvl="0" indent="-342900">
                        <a:lnSpc>
                          <a:spcPct val="115000"/>
                        </a:lnSpc>
                        <a:spcBef>
                          <a:spcPts val="0"/>
                        </a:spcBef>
                        <a:spcAft>
                          <a:spcPts val="0"/>
                        </a:spcAft>
                        <a:buFont typeface="Symbol"/>
                        <a:buChar char=""/>
                      </a:pPr>
                      <a:r>
                        <a:rPr lang="en-US" sz="1400" dirty="0">
                          <a:latin typeface="Calibri" pitchFamily="34" charset="0"/>
                          <a:cs typeface="Calibri" pitchFamily="34" charset="0"/>
                        </a:rPr>
                        <a:t>Appointment of all RDOs </a:t>
                      </a:r>
                    </a:p>
                    <a:p>
                      <a:pPr marL="342900" marR="0" lvl="0" indent="-342900">
                        <a:lnSpc>
                          <a:spcPct val="115000"/>
                        </a:lnSpc>
                        <a:spcBef>
                          <a:spcPts val="0"/>
                        </a:spcBef>
                        <a:spcAft>
                          <a:spcPts val="0"/>
                        </a:spcAft>
                        <a:buFont typeface="Symbol"/>
                        <a:buChar char=""/>
                      </a:pPr>
                      <a:r>
                        <a:rPr lang="en-US" sz="1400" dirty="0">
                          <a:latin typeface="Calibri" pitchFamily="34" charset="0"/>
                          <a:cs typeface="Calibri" pitchFamily="34" charset="0"/>
                        </a:rPr>
                        <a:t>CB plan and module to be developed </a:t>
                      </a:r>
                      <a:endParaRPr lang="en-US" sz="1400" dirty="0">
                        <a:latin typeface="Calibri" pitchFamily="34" charset="0"/>
                        <a:ea typeface="Times New Roman"/>
                        <a:cs typeface="Calibri" pitchFamily="34" charset="0"/>
                      </a:endParaRPr>
                    </a:p>
                  </a:txBody>
                  <a:tcPr marL="68580" marR="68580" marT="0" marB="0" anchor="ctr"/>
                </a:tc>
                <a:tc>
                  <a:txBody>
                    <a:bodyPr/>
                    <a:lstStyle/>
                    <a:p>
                      <a:pPr marL="0" marR="0">
                        <a:lnSpc>
                          <a:spcPct val="115000"/>
                        </a:lnSpc>
                        <a:spcBef>
                          <a:spcPts val="0"/>
                        </a:spcBef>
                        <a:spcAft>
                          <a:spcPts val="0"/>
                        </a:spcAft>
                      </a:pPr>
                      <a:r>
                        <a:rPr lang="en-US" sz="1400">
                          <a:latin typeface="Calibri" pitchFamily="34" charset="0"/>
                          <a:cs typeface="Calibri" pitchFamily="34" charset="0"/>
                        </a:rPr>
                        <a:t>PMU/ ANSSIRD</a:t>
                      </a:r>
                      <a:endParaRPr lang="en-US" sz="1400">
                        <a:latin typeface="Calibri" pitchFamily="34" charset="0"/>
                        <a:ea typeface="Times New Roman"/>
                        <a:cs typeface="Calibri" pitchFamily="34" charset="0"/>
                      </a:endParaRPr>
                    </a:p>
                  </a:txBody>
                  <a:tcPr marL="68580" marR="68580" marT="0" marB="0" anchor="ctr"/>
                </a:tc>
                <a:tc>
                  <a:txBody>
                    <a:bodyPr/>
                    <a:lstStyle/>
                    <a:p>
                      <a:pPr marL="0" marR="0">
                        <a:lnSpc>
                          <a:spcPct val="115000"/>
                        </a:lnSpc>
                        <a:spcBef>
                          <a:spcPts val="0"/>
                        </a:spcBef>
                        <a:spcAft>
                          <a:spcPts val="0"/>
                        </a:spcAft>
                      </a:pPr>
                      <a:r>
                        <a:rPr lang="en-US" sz="1400" dirty="0">
                          <a:latin typeface="Calibri" pitchFamily="34" charset="0"/>
                          <a:cs typeface="Calibri" pitchFamily="34" charset="0"/>
                        </a:rPr>
                        <a:t>First year of the Project.</a:t>
                      </a:r>
                      <a:endParaRPr lang="en-US" sz="1400" dirty="0">
                        <a:latin typeface="Calibri" pitchFamily="34" charset="0"/>
                        <a:ea typeface="Times New Roman"/>
                        <a:cs typeface="Calibri" pitchFamily="34" charset="0"/>
                      </a:endParaRPr>
                    </a:p>
                  </a:txBody>
                  <a:tcPr marL="68580" marR="68580" marT="0" marB="0"/>
                </a:tc>
              </a:tr>
              <a:tr h="0">
                <a:tc vMerge="1">
                  <a:txBody>
                    <a:bodyPr/>
                    <a:lstStyle/>
                    <a:p>
                      <a:pPr marL="0" marR="0">
                        <a:lnSpc>
                          <a:spcPct val="115000"/>
                        </a:lnSpc>
                        <a:spcBef>
                          <a:spcPts val="0"/>
                        </a:spcBef>
                        <a:spcAft>
                          <a:spcPts val="0"/>
                        </a:spcAft>
                      </a:pP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28600">
                        <a:lnSpc>
                          <a:spcPct val="115000"/>
                        </a:lnSpc>
                        <a:spcBef>
                          <a:spcPts val="0"/>
                        </a:spcBef>
                        <a:spcAft>
                          <a:spcPts val="0"/>
                        </a:spcAft>
                      </a:pPr>
                      <a:r>
                        <a:rPr lang="en-US" sz="1400" dirty="0">
                          <a:latin typeface="Calibri" pitchFamily="34" charset="0"/>
                          <a:cs typeface="Calibri" pitchFamily="34" charset="0"/>
                        </a:rPr>
                        <a:t>Developing Capacity Building modules on social inclusion </a:t>
                      </a:r>
                      <a:endParaRPr lang="en-US" sz="1400" dirty="0">
                        <a:latin typeface="Calibri" pitchFamily="34" charset="0"/>
                        <a:ea typeface="Times New Roman"/>
                        <a:cs typeface="Calibri" pitchFamily="34" charset="0"/>
                      </a:endParaRPr>
                    </a:p>
                  </a:txBody>
                  <a:tcPr marL="68580" marR="68580" marT="0" marB="0" anchor="ctr"/>
                </a:tc>
                <a:tc>
                  <a:txBody>
                    <a:bodyPr/>
                    <a:lstStyle/>
                    <a:p>
                      <a:pPr marL="342900" marR="0" lvl="0" indent="-342900">
                        <a:lnSpc>
                          <a:spcPct val="115000"/>
                        </a:lnSpc>
                        <a:spcBef>
                          <a:spcPts val="0"/>
                        </a:spcBef>
                        <a:spcAft>
                          <a:spcPts val="0"/>
                        </a:spcAft>
                        <a:buFont typeface="Symbol"/>
                        <a:buChar char=""/>
                      </a:pPr>
                      <a:r>
                        <a:rPr lang="en-US" sz="1400">
                          <a:latin typeface="Calibri" pitchFamily="34" charset="0"/>
                          <a:cs typeface="Calibri" pitchFamily="34" charset="0"/>
                        </a:rPr>
                        <a:t>Development of CP module</a:t>
                      </a:r>
                      <a:endParaRPr lang="en-US" sz="1400">
                        <a:latin typeface="Calibri" pitchFamily="34" charset="0"/>
                        <a:ea typeface="Times New Roman"/>
                        <a:cs typeface="Calibri" pitchFamily="34" charset="0"/>
                      </a:endParaRPr>
                    </a:p>
                  </a:txBody>
                  <a:tcPr marL="68580" marR="68580" marT="0" marB="0" anchor="ctr"/>
                </a:tc>
                <a:tc>
                  <a:txBody>
                    <a:bodyPr/>
                    <a:lstStyle/>
                    <a:p>
                      <a:pPr marL="0" marR="0">
                        <a:lnSpc>
                          <a:spcPct val="115000"/>
                        </a:lnSpc>
                        <a:spcBef>
                          <a:spcPts val="0"/>
                        </a:spcBef>
                        <a:spcAft>
                          <a:spcPts val="0"/>
                        </a:spcAft>
                      </a:pPr>
                      <a:r>
                        <a:rPr lang="en-US" sz="1400">
                          <a:latin typeface="Calibri" pitchFamily="34" charset="0"/>
                          <a:cs typeface="Calibri" pitchFamily="34" charset="0"/>
                        </a:rPr>
                        <a:t>ANSSIRD</a:t>
                      </a:r>
                      <a:endParaRPr lang="en-US" sz="1400">
                        <a:latin typeface="Calibri" pitchFamily="34" charset="0"/>
                        <a:ea typeface="Times New Roman"/>
                        <a:cs typeface="Calibri" pitchFamily="34" charset="0"/>
                      </a:endParaRPr>
                    </a:p>
                  </a:txBody>
                  <a:tcPr marL="68580" marR="68580" marT="0" marB="0" anchor="ctr"/>
                </a:tc>
                <a:tc>
                  <a:txBody>
                    <a:bodyPr/>
                    <a:lstStyle/>
                    <a:p>
                      <a:pPr marL="0" marR="0">
                        <a:lnSpc>
                          <a:spcPct val="115000"/>
                        </a:lnSpc>
                        <a:spcBef>
                          <a:spcPts val="0"/>
                        </a:spcBef>
                        <a:spcAft>
                          <a:spcPts val="0"/>
                        </a:spcAft>
                      </a:pPr>
                      <a:r>
                        <a:rPr lang="en-US" sz="1400" dirty="0">
                          <a:latin typeface="Calibri" pitchFamily="34" charset="0"/>
                          <a:cs typeface="Calibri" pitchFamily="34" charset="0"/>
                        </a:rPr>
                        <a:t>First year of the Project.</a:t>
                      </a:r>
                      <a:endParaRPr lang="en-US" sz="1400" dirty="0">
                        <a:latin typeface="Calibri" pitchFamily="34" charset="0"/>
                        <a:ea typeface="Times New Roman"/>
                        <a:cs typeface="Calibri" pitchFamily="34" charset="0"/>
                      </a:endParaRPr>
                    </a:p>
                  </a:txBody>
                  <a:tcPr marL="68580" marR="68580" marT="0" marB="0"/>
                </a:tc>
              </a:tr>
              <a:tr h="1522114">
                <a:tc vMerge="1">
                  <a:txBody>
                    <a:bodyPr/>
                    <a:lstStyle/>
                    <a:p>
                      <a:pPr marL="0" marR="0">
                        <a:lnSpc>
                          <a:spcPct val="115000"/>
                        </a:lnSpc>
                        <a:spcBef>
                          <a:spcPts val="0"/>
                        </a:spcBef>
                        <a:spcAft>
                          <a:spcPts val="0"/>
                        </a:spcAft>
                      </a:pP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28600">
                        <a:lnSpc>
                          <a:spcPct val="115000"/>
                        </a:lnSpc>
                        <a:spcBef>
                          <a:spcPts val="0"/>
                        </a:spcBef>
                        <a:spcAft>
                          <a:spcPts val="0"/>
                        </a:spcAft>
                      </a:pPr>
                      <a:r>
                        <a:rPr lang="en-US" sz="1400" dirty="0">
                          <a:latin typeface="Calibri" pitchFamily="34" charset="0"/>
                          <a:cs typeface="Calibri" pitchFamily="34" charset="0"/>
                        </a:rPr>
                        <a:t>Training to Village Forest management Committee members </a:t>
                      </a:r>
                      <a:endParaRPr lang="en-US" sz="1400" dirty="0">
                        <a:latin typeface="Calibri" pitchFamily="34" charset="0"/>
                        <a:ea typeface="Times New Roman"/>
                        <a:cs typeface="Calibri" pitchFamily="34" charset="0"/>
                      </a:endParaRPr>
                    </a:p>
                  </a:txBody>
                  <a:tcPr marL="68580" marR="68580" marT="0" marB="0" anchor="ctr"/>
                </a:tc>
                <a:tc>
                  <a:txBody>
                    <a:bodyPr/>
                    <a:lstStyle/>
                    <a:p>
                      <a:pPr marL="342900" marR="0" lvl="0" indent="-342900">
                        <a:lnSpc>
                          <a:spcPct val="115000"/>
                        </a:lnSpc>
                        <a:spcBef>
                          <a:spcPts val="0"/>
                        </a:spcBef>
                        <a:spcAft>
                          <a:spcPts val="0"/>
                        </a:spcAft>
                        <a:buFont typeface="Symbol"/>
                        <a:buChar char=""/>
                      </a:pPr>
                      <a:r>
                        <a:rPr lang="en-US" sz="1400" dirty="0">
                          <a:latin typeface="Calibri" pitchFamily="34" charset="0"/>
                          <a:cs typeface="Calibri" pitchFamily="34" charset="0"/>
                        </a:rPr>
                        <a:t>Listing and mapping of all Village Forest Committee in project area </a:t>
                      </a:r>
                    </a:p>
                    <a:p>
                      <a:pPr marL="342900" marR="0" lvl="0" indent="-342900">
                        <a:lnSpc>
                          <a:spcPct val="115000"/>
                        </a:lnSpc>
                        <a:spcBef>
                          <a:spcPts val="0"/>
                        </a:spcBef>
                        <a:spcAft>
                          <a:spcPts val="0"/>
                        </a:spcAft>
                        <a:buFont typeface="Symbol"/>
                        <a:buChar char=""/>
                      </a:pPr>
                      <a:r>
                        <a:rPr lang="en-US" sz="1400" dirty="0">
                          <a:latin typeface="Calibri" pitchFamily="34" charset="0"/>
                          <a:cs typeface="Calibri" pitchFamily="34" charset="0"/>
                        </a:rPr>
                        <a:t>Development of specific training module </a:t>
                      </a:r>
                    </a:p>
                    <a:p>
                      <a:pPr marL="342900" marR="0" lvl="0" indent="-342900">
                        <a:lnSpc>
                          <a:spcPct val="115000"/>
                        </a:lnSpc>
                        <a:spcBef>
                          <a:spcPts val="0"/>
                        </a:spcBef>
                        <a:spcAft>
                          <a:spcPts val="0"/>
                        </a:spcAft>
                        <a:buFont typeface="Symbol"/>
                        <a:buChar char=""/>
                      </a:pPr>
                      <a:r>
                        <a:rPr lang="en-US" sz="1400" dirty="0">
                          <a:latin typeface="Calibri" pitchFamily="34" charset="0"/>
                          <a:cs typeface="Calibri" pitchFamily="34" charset="0"/>
                        </a:rPr>
                        <a:t>Imparting training to all members at the beginning of project </a:t>
                      </a:r>
                    </a:p>
                    <a:p>
                      <a:pPr marL="342900" marR="0" lvl="0" indent="-342900">
                        <a:lnSpc>
                          <a:spcPct val="115000"/>
                        </a:lnSpc>
                        <a:spcBef>
                          <a:spcPts val="0"/>
                        </a:spcBef>
                        <a:spcAft>
                          <a:spcPts val="0"/>
                        </a:spcAft>
                        <a:buFont typeface="Symbol"/>
                        <a:buChar char=""/>
                      </a:pPr>
                      <a:r>
                        <a:rPr lang="en-US" sz="1400" dirty="0">
                          <a:latin typeface="Calibri" pitchFamily="34" charset="0"/>
                          <a:cs typeface="Calibri" pitchFamily="34" charset="0"/>
                        </a:rPr>
                        <a:t>Development of action plan by end of each training</a:t>
                      </a:r>
                    </a:p>
                    <a:p>
                      <a:pPr marL="342900" marR="0" lvl="0" indent="-342900">
                        <a:lnSpc>
                          <a:spcPct val="115000"/>
                        </a:lnSpc>
                        <a:spcBef>
                          <a:spcPts val="0"/>
                        </a:spcBef>
                        <a:spcAft>
                          <a:spcPts val="0"/>
                        </a:spcAft>
                        <a:buFont typeface="Symbol"/>
                        <a:buChar char=""/>
                      </a:pPr>
                      <a:r>
                        <a:rPr lang="en-US" sz="1400" dirty="0">
                          <a:latin typeface="Calibri" pitchFamily="34" charset="0"/>
                          <a:cs typeface="Calibri" pitchFamily="34" charset="0"/>
                        </a:rPr>
                        <a:t>Organizing refresher and follow up training</a:t>
                      </a:r>
                    </a:p>
                    <a:p>
                      <a:pPr marL="342900" marR="0" lvl="0" indent="-342900">
                        <a:lnSpc>
                          <a:spcPct val="115000"/>
                        </a:lnSpc>
                        <a:spcBef>
                          <a:spcPts val="0"/>
                        </a:spcBef>
                        <a:spcAft>
                          <a:spcPts val="0"/>
                        </a:spcAft>
                        <a:buFont typeface="Symbol"/>
                        <a:buChar char=""/>
                      </a:pPr>
                      <a:r>
                        <a:rPr lang="en-US" sz="1400" dirty="0" err="1">
                          <a:latin typeface="Calibri" pitchFamily="34" charset="0"/>
                          <a:cs typeface="Calibri" pitchFamily="34" charset="0"/>
                        </a:rPr>
                        <a:t>Organise</a:t>
                      </a:r>
                      <a:r>
                        <a:rPr lang="en-US" sz="1400" dirty="0">
                          <a:latin typeface="Calibri" pitchFamily="34" charset="0"/>
                          <a:cs typeface="Calibri" pitchFamily="34" charset="0"/>
                        </a:rPr>
                        <a:t> Exchange learning programmes </a:t>
                      </a:r>
                      <a:endParaRPr lang="en-US" sz="1400" dirty="0">
                        <a:latin typeface="Calibri" pitchFamily="34" charset="0"/>
                        <a:ea typeface="Times New Roman"/>
                        <a:cs typeface="Calibri" pitchFamily="34" charset="0"/>
                      </a:endParaRPr>
                    </a:p>
                  </a:txBody>
                  <a:tcPr marL="68580" marR="68580" marT="0" marB="0" anchor="ctr"/>
                </a:tc>
                <a:tc>
                  <a:txBody>
                    <a:bodyPr/>
                    <a:lstStyle/>
                    <a:p>
                      <a:pPr marL="0" marR="0">
                        <a:lnSpc>
                          <a:spcPct val="115000"/>
                        </a:lnSpc>
                        <a:spcBef>
                          <a:spcPts val="0"/>
                        </a:spcBef>
                        <a:spcAft>
                          <a:spcPts val="0"/>
                        </a:spcAft>
                      </a:pPr>
                      <a:r>
                        <a:rPr lang="en-US" sz="1400" dirty="0">
                          <a:latin typeface="Calibri" pitchFamily="34" charset="0"/>
                          <a:cs typeface="Calibri" pitchFamily="34" charset="0"/>
                        </a:rPr>
                        <a:t>ANSSIRD/ PMU</a:t>
                      </a:r>
                      <a:endParaRPr lang="en-US" sz="1400" dirty="0">
                        <a:latin typeface="Calibri" pitchFamily="34" charset="0"/>
                        <a:ea typeface="Times New Roman"/>
                        <a:cs typeface="Calibri" pitchFamily="34" charset="0"/>
                      </a:endParaRPr>
                    </a:p>
                  </a:txBody>
                  <a:tcPr marL="68580" marR="68580" marT="0" marB="0" anchor="ctr"/>
                </a:tc>
                <a:tc>
                  <a:txBody>
                    <a:bodyPr/>
                    <a:lstStyle/>
                    <a:p>
                      <a:pPr marL="0" marR="0">
                        <a:lnSpc>
                          <a:spcPct val="115000"/>
                        </a:lnSpc>
                        <a:spcBef>
                          <a:spcPts val="0"/>
                        </a:spcBef>
                        <a:spcAft>
                          <a:spcPts val="0"/>
                        </a:spcAft>
                      </a:pPr>
                      <a:r>
                        <a:rPr lang="en-US" sz="1400" dirty="0">
                          <a:latin typeface="Calibri" pitchFamily="34" charset="0"/>
                          <a:cs typeface="Calibri" pitchFamily="34" charset="0"/>
                        </a:rPr>
                        <a:t>First five years of the Project.</a:t>
                      </a:r>
                      <a:endParaRPr lang="en-US" sz="1400" dirty="0">
                        <a:latin typeface="Calibri" pitchFamily="34" charset="0"/>
                        <a:ea typeface="Times New Roman"/>
                        <a:cs typeface="Calibri" pitchFamily="34"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vert="horz" lIns="91440" tIns="45720" rIns="91440" bIns="45720" rtlCol="0" anchor="ctr">
            <a:noAutofit/>
          </a:bodyPr>
          <a:lstStyle/>
          <a:p>
            <a:r>
              <a:rPr lang="en-US" sz="2400" dirty="0" smtClean="0"/>
              <a:t>ACTION PLAN </a:t>
            </a:r>
            <a:endParaRPr lang="en-US" sz="2400" dirty="0"/>
          </a:p>
        </p:txBody>
      </p:sp>
      <p:graphicFrame>
        <p:nvGraphicFramePr>
          <p:cNvPr id="4" name="Table 3"/>
          <p:cNvGraphicFramePr>
            <a:graphicFrameLocks noGrp="1"/>
          </p:cNvGraphicFramePr>
          <p:nvPr/>
        </p:nvGraphicFramePr>
        <p:xfrm>
          <a:off x="76200" y="914400"/>
          <a:ext cx="8991600" cy="5693302"/>
        </p:xfrm>
        <a:graphic>
          <a:graphicData uri="http://schemas.openxmlformats.org/drawingml/2006/table">
            <a:tbl>
              <a:tblPr firstRow="1" bandRow="1">
                <a:tableStyleId>{B301B821-A1FF-4177-AEE7-76D212191A09}</a:tableStyleId>
              </a:tblPr>
              <a:tblGrid>
                <a:gridCol w="1234767"/>
                <a:gridCol w="1889433"/>
                <a:gridCol w="3733800"/>
                <a:gridCol w="838200"/>
                <a:gridCol w="1295400"/>
              </a:tblGrid>
              <a:tr h="0">
                <a:tc>
                  <a:txBody>
                    <a:bodyPr/>
                    <a:lstStyle/>
                    <a:p>
                      <a:pPr marL="0" marR="0" algn="ctr">
                        <a:lnSpc>
                          <a:spcPct val="115000"/>
                        </a:lnSpc>
                        <a:spcBef>
                          <a:spcPts val="0"/>
                        </a:spcBef>
                        <a:spcAft>
                          <a:spcPts val="0"/>
                        </a:spcAft>
                      </a:pPr>
                      <a:r>
                        <a:rPr lang="en-US" sz="1400" dirty="0">
                          <a:latin typeface="Calibri" pitchFamily="34" charset="0"/>
                          <a:cs typeface="Calibri" pitchFamily="34" charset="0"/>
                        </a:rPr>
                        <a:t>Project Component</a:t>
                      </a:r>
                      <a:endParaRPr lang="en-US" sz="1400" dirty="0">
                        <a:latin typeface="Calibri" pitchFamily="34" charset="0"/>
                        <a:ea typeface="Times New Roman"/>
                        <a:cs typeface="Calibri" pitchFamily="34" charset="0"/>
                      </a:endParaRPr>
                    </a:p>
                  </a:txBody>
                  <a:tcPr marL="44174" marR="44174" marT="0" marB="0" anchor="ctr"/>
                </a:tc>
                <a:tc>
                  <a:txBody>
                    <a:bodyPr/>
                    <a:lstStyle/>
                    <a:p>
                      <a:pPr marL="0" marR="0" algn="ctr">
                        <a:lnSpc>
                          <a:spcPct val="115000"/>
                        </a:lnSpc>
                        <a:spcBef>
                          <a:spcPts val="0"/>
                        </a:spcBef>
                        <a:spcAft>
                          <a:spcPts val="0"/>
                        </a:spcAft>
                      </a:pPr>
                      <a:r>
                        <a:rPr lang="en-US" sz="1400" dirty="0">
                          <a:latin typeface="Calibri" pitchFamily="34" charset="0"/>
                          <a:cs typeface="Calibri" pitchFamily="34" charset="0"/>
                        </a:rPr>
                        <a:t>Task to further inclusion of Tribal and disadvantaged groups</a:t>
                      </a:r>
                      <a:endParaRPr lang="en-US" sz="1400" dirty="0">
                        <a:latin typeface="Calibri" pitchFamily="34" charset="0"/>
                        <a:ea typeface="Times New Roman"/>
                        <a:cs typeface="Calibri" pitchFamily="34" charset="0"/>
                      </a:endParaRPr>
                    </a:p>
                  </a:txBody>
                  <a:tcPr marL="44174" marR="44174" marT="0" marB="0" anchor="ctr"/>
                </a:tc>
                <a:tc>
                  <a:txBody>
                    <a:bodyPr/>
                    <a:lstStyle/>
                    <a:p>
                      <a:pPr marL="0" marR="0" algn="ctr">
                        <a:lnSpc>
                          <a:spcPct val="115000"/>
                        </a:lnSpc>
                        <a:spcBef>
                          <a:spcPts val="0"/>
                        </a:spcBef>
                        <a:spcAft>
                          <a:spcPts val="0"/>
                        </a:spcAft>
                      </a:pPr>
                      <a:r>
                        <a:rPr lang="en-US" sz="1400" dirty="0">
                          <a:latin typeface="Calibri" pitchFamily="34" charset="0"/>
                          <a:cs typeface="Calibri" pitchFamily="34" charset="0"/>
                        </a:rPr>
                        <a:t>Details</a:t>
                      </a:r>
                      <a:endParaRPr lang="en-US" sz="1400" dirty="0">
                        <a:latin typeface="Calibri" pitchFamily="34" charset="0"/>
                        <a:ea typeface="Times New Roman"/>
                        <a:cs typeface="Calibri" pitchFamily="34" charset="0"/>
                      </a:endParaRPr>
                    </a:p>
                  </a:txBody>
                  <a:tcPr marL="44174" marR="44174" marT="0" marB="0" anchor="ctr"/>
                </a:tc>
                <a:tc>
                  <a:txBody>
                    <a:bodyPr/>
                    <a:lstStyle/>
                    <a:p>
                      <a:pPr marL="0" marR="0" algn="ctr">
                        <a:lnSpc>
                          <a:spcPct val="115000"/>
                        </a:lnSpc>
                        <a:spcBef>
                          <a:spcPts val="0"/>
                        </a:spcBef>
                        <a:spcAft>
                          <a:spcPts val="0"/>
                        </a:spcAft>
                      </a:pPr>
                      <a:r>
                        <a:rPr lang="en-US" sz="1400" dirty="0">
                          <a:latin typeface="Calibri" pitchFamily="34" charset="0"/>
                          <a:cs typeface="Calibri" pitchFamily="34" charset="0"/>
                        </a:rPr>
                        <a:t>Responsibility</a:t>
                      </a:r>
                      <a:endParaRPr lang="en-US" sz="1400" dirty="0">
                        <a:latin typeface="Calibri" pitchFamily="34" charset="0"/>
                        <a:ea typeface="Times New Roman"/>
                        <a:cs typeface="Calibri" pitchFamily="34" charset="0"/>
                      </a:endParaRPr>
                    </a:p>
                  </a:txBody>
                  <a:tcPr marL="44174" marR="44174" marT="0" marB="0" anchor="ctr"/>
                </a:tc>
                <a:tc>
                  <a:txBody>
                    <a:bodyPr/>
                    <a:lstStyle/>
                    <a:p>
                      <a:pPr marL="0" marR="0" algn="ctr">
                        <a:lnSpc>
                          <a:spcPct val="115000"/>
                        </a:lnSpc>
                        <a:spcBef>
                          <a:spcPts val="0"/>
                        </a:spcBef>
                        <a:spcAft>
                          <a:spcPts val="0"/>
                        </a:spcAft>
                      </a:pPr>
                      <a:r>
                        <a:rPr lang="en-US" sz="1400" dirty="0">
                          <a:latin typeface="Calibri" pitchFamily="34" charset="0"/>
                          <a:cs typeface="Calibri" pitchFamily="34" charset="0"/>
                        </a:rPr>
                        <a:t>Timeline</a:t>
                      </a:r>
                      <a:endParaRPr lang="en-US" sz="1400" dirty="0">
                        <a:latin typeface="Calibri" pitchFamily="34" charset="0"/>
                        <a:ea typeface="Times New Roman"/>
                        <a:cs typeface="Calibri" pitchFamily="34" charset="0"/>
                      </a:endParaRPr>
                    </a:p>
                  </a:txBody>
                  <a:tcPr marL="44174" marR="44174" marT="0" marB="0" anchor="ctr"/>
                </a:tc>
              </a:tr>
              <a:tr h="1522114">
                <a:tc rowSpan="3">
                  <a:txBody>
                    <a:bodyPr/>
                    <a:lstStyle/>
                    <a:p>
                      <a:pPr marL="0" marR="0">
                        <a:lnSpc>
                          <a:spcPct val="115000"/>
                        </a:lnSpc>
                        <a:spcBef>
                          <a:spcPts val="0"/>
                        </a:spcBef>
                        <a:spcAft>
                          <a:spcPts val="0"/>
                        </a:spcAft>
                      </a:pPr>
                      <a:r>
                        <a:rPr lang="en-US" sz="1400" dirty="0">
                          <a:latin typeface="Calibri" pitchFamily="34" charset="0"/>
                          <a:cs typeface="Calibri" pitchFamily="34" charset="0"/>
                        </a:rPr>
                        <a:t>Component B1: capacity Building of Panchayats</a:t>
                      </a:r>
                      <a:endParaRPr lang="en-US" sz="1400" b="1" dirty="0">
                        <a:latin typeface="Calibri" pitchFamily="34" charset="0"/>
                        <a:ea typeface="Times New Roman"/>
                        <a:cs typeface="Calibri" pitchFamily="34" charset="0"/>
                      </a:endParaRPr>
                    </a:p>
                  </a:txBody>
                  <a:tcPr marL="68580" marR="68580" marT="0" marB="0"/>
                </a:tc>
                <a:tc>
                  <a:txBody>
                    <a:bodyPr/>
                    <a:lstStyle/>
                    <a:p>
                      <a:pPr marL="228600" marR="0" indent="-228600">
                        <a:lnSpc>
                          <a:spcPct val="115000"/>
                        </a:lnSpc>
                        <a:spcBef>
                          <a:spcPts val="0"/>
                        </a:spcBef>
                        <a:spcAft>
                          <a:spcPts val="0"/>
                        </a:spcAft>
                      </a:pPr>
                      <a:r>
                        <a:rPr lang="en-US" sz="1400" dirty="0">
                          <a:solidFill>
                            <a:srgbClr val="000000"/>
                          </a:solidFill>
                          <a:latin typeface="Calibri"/>
                          <a:ea typeface="Times New Roman"/>
                          <a:cs typeface="Times New Roman"/>
                        </a:rPr>
                        <a:t>Training to elected representative from ST group</a:t>
                      </a:r>
                      <a:endParaRPr lang="en-US" sz="1400" dirty="0">
                        <a:latin typeface="Calibri"/>
                        <a:ea typeface="Times New Roman"/>
                        <a:cs typeface="Times New Roman"/>
                      </a:endParaRPr>
                    </a:p>
                  </a:txBody>
                  <a:tcPr marL="68580" marR="68580" marT="0" marB="0" anchor="ctr"/>
                </a:tc>
                <a:tc>
                  <a:txBody>
                    <a:bodyPr/>
                    <a:lstStyle/>
                    <a:p>
                      <a:pPr marL="342900" marR="0" lvl="0" indent="-342900">
                        <a:lnSpc>
                          <a:spcPct val="115000"/>
                        </a:lnSpc>
                        <a:spcBef>
                          <a:spcPts val="0"/>
                        </a:spcBef>
                        <a:spcAft>
                          <a:spcPts val="0"/>
                        </a:spcAft>
                        <a:buFont typeface="Symbol"/>
                        <a:buChar char=""/>
                      </a:pPr>
                      <a:r>
                        <a:rPr lang="en-US" sz="1400">
                          <a:solidFill>
                            <a:srgbClr val="000000"/>
                          </a:solidFill>
                          <a:latin typeface="Calibri"/>
                          <a:ea typeface="Times New Roman"/>
                          <a:cs typeface="Times New Roman"/>
                        </a:rPr>
                        <a:t>Organizing training along with followup and refresher elected representative from ST groups </a:t>
                      </a:r>
                      <a:endParaRPr lang="en-US" sz="14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ANSSIRD</a:t>
                      </a:r>
                      <a:endParaRPr lang="en-US" sz="14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First five years of the Project.</a:t>
                      </a:r>
                      <a:endParaRPr lang="en-US" sz="1400">
                        <a:latin typeface="Calibri"/>
                        <a:ea typeface="Times New Roman"/>
                        <a:cs typeface="Times New Roman"/>
                      </a:endParaRPr>
                    </a:p>
                  </a:txBody>
                  <a:tcPr marL="68580" marR="68580" marT="0" marB="0"/>
                </a:tc>
              </a:tr>
              <a:tr h="0">
                <a:tc vMerge="1">
                  <a:txBody>
                    <a:bodyPr/>
                    <a:lstStyle/>
                    <a:p>
                      <a:pPr marL="0" marR="0">
                        <a:lnSpc>
                          <a:spcPct val="115000"/>
                        </a:lnSpc>
                        <a:spcBef>
                          <a:spcPts val="0"/>
                        </a:spcBef>
                        <a:spcAft>
                          <a:spcPts val="0"/>
                        </a:spcAft>
                      </a:pP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nSpc>
                          <a:spcPct val="115000"/>
                        </a:lnSpc>
                        <a:spcBef>
                          <a:spcPts val="0"/>
                        </a:spcBef>
                        <a:spcAft>
                          <a:spcPts val="0"/>
                        </a:spcAft>
                      </a:pPr>
                      <a:r>
                        <a:rPr lang="en-US" sz="1400">
                          <a:solidFill>
                            <a:srgbClr val="000000"/>
                          </a:solidFill>
                          <a:latin typeface="Calibri"/>
                          <a:ea typeface="Times New Roman"/>
                          <a:cs typeface="Times New Roman"/>
                        </a:rPr>
                        <a:t>Training to PRIs representative on Social inclusion</a:t>
                      </a:r>
                      <a:endParaRPr lang="en-US" sz="1400">
                        <a:latin typeface="Calibri"/>
                        <a:ea typeface="Times New Roman"/>
                        <a:cs typeface="Times New Roman"/>
                      </a:endParaRPr>
                    </a:p>
                  </a:txBody>
                  <a:tcPr marL="68580" marR="68580" marT="0" marB="0" anchor="ctr"/>
                </a:tc>
                <a:tc>
                  <a:txBody>
                    <a:bodyPr/>
                    <a:lstStyle/>
                    <a:p>
                      <a:pPr marL="342900" marR="0" lvl="0" indent="-342900">
                        <a:lnSpc>
                          <a:spcPct val="115000"/>
                        </a:lnSpc>
                        <a:spcBef>
                          <a:spcPts val="0"/>
                        </a:spcBef>
                        <a:spcAft>
                          <a:spcPts val="0"/>
                        </a:spcAft>
                        <a:buFont typeface="Symbol"/>
                        <a:buChar char=""/>
                      </a:pPr>
                      <a:r>
                        <a:rPr lang="en-US" sz="1400">
                          <a:solidFill>
                            <a:srgbClr val="000000"/>
                          </a:solidFill>
                          <a:latin typeface="Calibri"/>
                          <a:ea typeface="Times New Roman"/>
                          <a:cs typeface="Times New Roman"/>
                        </a:rPr>
                        <a:t>Orientation of PRI representatives on basic principles of social inclusion </a:t>
                      </a:r>
                      <a:endParaRPr lang="en-US" sz="1400">
                        <a:latin typeface="Calibri"/>
                        <a:ea typeface="Times New Roman"/>
                        <a:cs typeface="Times New Roman"/>
                      </a:endParaRPr>
                    </a:p>
                    <a:p>
                      <a:pPr marL="342900" marR="0" lvl="0" indent="-342900">
                        <a:lnSpc>
                          <a:spcPct val="115000"/>
                        </a:lnSpc>
                        <a:spcBef>
                          <a:spcPts val="0"/>
                        </a:spcBef>
                        <a:spcAft>
                          <a:spcPts val="0"/>
                        </a:spcAft>
                        <a:buFont typeface="Symbol"/>
                        <a:buChar char=""/>
                      </a:pPr>
                      <a:r>
                        <a:rPr lang="en-US" sz="1400">
                          <a:solidFill>
                            <a:srgbClr val="000000"/>
                          </a:solidFill>
                          <a:latin typeface="Calibri"/>
                          <a:ea typeface="Times New Roman"/>
                          <a:cs typeface="Times New Roman"/>
                        </a:rPr>
                        <a:t>Preparation of social inclusion plan to address this issue in their respective GPs </a:t>
                      </a:r>
                      <a:endParaRPr lang="en-US" sz="14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ANSSIRD</a:t>
                      </a:r>
                      <a:endParaRPr lang="en-US" sz="14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First five years of the Project.</a:t>
                      </a:r>
                      <a:endParaRPr lang="en-US" sz="1400">
                        <a:latin typeface="Calibri"/>
                        <a:ea typeface="Times New Roman"/>
                        <a:cs typeface="Times New Roman"/>
                      </a:endParaRPr>
                    </a:p>
                  </a:txBody>
                  <a:tcPr marL="68580" marR="68580" marT="0" marB="0"/>
                </a:tc>
              </a:tr>
              <a:tr h="1522114">
                <a:tc vMerge="1">
                  <a:txBody>
                    <a:bodyPr/>
                    <a:lstStyle/>
                    <a:p>
                      <a:pPr marL="0" marR="0">
                        <a:lnSpc>
                          <a:spcPct val="115000"/>
                        </a:lnSpc>
                        <a:spcBef>
                          <a:spcPts val="0"/>
                        </a:spcBef>
                        <a:spcAft>
                          <a:spcPts val="0"/>
                        </a:spcAft>
                      </a:pP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228600">
                        <a:lnSpc>
                          <a:spcPct val="115000"/>
                        </a:lnSpc>
                        <a:spcBef>
                          <a:spcPts val="0"/>
                        </a:spcBef>
                        <a:spcAft>
                          <a:spcPts val="0"/>
                        </a:spcAft>
                      </a:pPr>
                      <a:r>
                        <a:rPr lang="en-US" sz="1400">
                          <a:solidFill>
                            <a:srgbClr val="000000"/>
                          </a:solidFill>
                          <a:latin typeface="Calibri"/>
                          <a:ea typeface="Times New Roman"/>
                          <a:cs typeface="Times New Roman"/>
                        </a:rPr>
                        <a:t>Awareness programmes to community</a:t>
                      </a:r>
                      <a:endParaRPr lang="en-US" sz="1400">
                        <a:latin typeface="Calibri"/>
                        <a:ea typeface="Times New Roman"/>
                        <a:cs typeface="Times New Roman"/>
                      </a:endParaRPr>
                    </a:p>
                  </a:txBody>
                  <a:tcPr marL="68580" marR="68580" marT="0" marB="0" anchor="ctr"/>
                </a:tc>
                <a:tc>
                  <a:txBody>
                    <a:bodyPr/>
                    <a:lstStyle/>
                    <a:p>
                      <a:pPr marL="342900" marR="0" lvl="0" indent="-342900">
                        <a:lnSpc>
                          <a:spcPct val="115000"/>
                        </a:lnSpc>
                        <a:spcBef>
                          <a:spcPts val="0"/>
                        </a:spcBef>
                        <a:spcAft>
                          <a:spcPts val="0"/>
                        </a:spcAft>
                        <a:buFont typeface="Symbol"/>
                        <a:buChar char=""/>
                      </a:pPr>
                      <a:r>
                        <a:rPr lang="en-US" sz="1400">
                          <a:solidFill>
                            <a:srgbClr val="000000"/>
                          </a:solidFill>
                          <a:latin typeface="Calibri"/>
                          <a:ea typeface="Times New Roman"/>
                          <a:cs typeface="Times New Roman"/>
                        </a:rPr>
                        <a:t>Identification of Communication for Development agency / department to generate awareness in community members especially tribal and primitive </a:t>
                      </a:r>
                      <a:endParaRPr lang="en-US" sz="1400">
                        <a:latin typeface="Calibri"/>
                        <a:ea typeface="Times New Roman"/>
                        <a:cs typeface="Times New Roman"/>
                      </a:endParaRPr>
                    </a:p>
                    <a:p>
                      <a:pPr marL="342900" marR="0" lvl="0" indent="-342900">
                        <a:lnSpc>
                          <a:spcPct val="115000"/>
                        </a:lnSpc>
                        <a:spcBef>
                          <a:spcPts val="0"/>
                        </a:spcBef>
                        <a:spcAft>
                          <a:spcPts val="0"/>
                        </a:spcAft>
                        <a:buFont typeface="Symbol"/>
                        <a:buChar char=""/>
                      </a:pPr>
                      <a:r>
                        <a:rPr lang="en-US" sz="1400">
                          <a:solidFill>
                            <a:srgbClr val="000000"/>
                          </a:solidFill>
                          <a:latin typeface="Calibri"/>
                          <a:ea typeface="Times New Roman"/>
                          <a:cs typeface="Times New Roman"/>
                        </a:rPr>
                        <a:t>Development of messages in local dialect </a:t>
                      </a:r>
                      <a:endParaRPr lang="en-US" sz="1400">
                        <a:latin typeface="Calibri"/>
                        <a:ea typeface="Times New Roman"/>
                        <a:cs typeface="Times New Roman"/>
                      </a:endParaRPr>
                    </a:p>
                    <a:p>
                      <a:pPr marL="342900" marR="0" lvl="0" indent="-342900">
                        <a:lnSpc>
                          <a:spcPct val="115000"/>
                        </a:lnSpc>
                        <a:spcBef>
                          <a:spcPts val="0"/>
                        </a:spcBef>
                        <a:spcAft>
                          <a:spcPts val="0"/>
                        </a:spcAft>
                        <a:buFont typeface="Symbol"/>
                        <a:buChar char=""/>
                      </a:pPr>
                      <a:r>
                        <a:rPr lang="en-US" sz="1400">
                          <a:solidFill>
                            <a:srgbClr val="000000"/>
                          </a:solidFill>
                          <a:latin typeface="Calibri"/>
                          <a:ea typeface="Times New Roman"/>
                          <a:cs typeface="Times New Roman"/>
                        </a:rPr>
                        <a:t>Intensive IEC activities in geographically excluded areas on rights, government schemes and programme, etc  </a:t>
                      </a:r>
                      <a:endParaRPr lang="en-US" sz="1400">
                        <a:latin typeface="Calibri"/>
                        <a:ea typeface="Times New Roman"/>
                        <a:cs typeface="Times New Roman"/>
                      </a:endParaRPr>
                    </a:p>
                    <a:p>
                      <a:pPr marL="342900" marR="0" lvl="0" indent="-342900">
                        <a:lnSpc>
                          <a:spcPct val="115000"/>
                        </a:lnSpc>
                        <a:spcBef>
                          <a:spcPts val="0"/>
                        </a:spcBef>
                        <a:spcAft>
                          <a:spcPts val="0"/>
                        </a:spcAft>
                        <a:buFont typeface="Symbol"/>
                        <a:buChar char=""/>
                      </a:pPr>
                      <a:r>
                        <a:rPr lang="en-US" sz="1400">
                          <a:solidFill>
                            <a:srgbClr val="000000"/>
                          </a:solidFill>
                          <a:latin typeface="Calibri"/>
                          <a:ea typeface="Times New Roman"/>
                          <a:cs typeface="Times New Roman"/>
                        </a:rPr>
                        <a:t>Capacity building of RDPR’ resource persons on social mobilization and communication </a:t>
                      </a:r>
                      <a:endParaRPr lang="en-US" sz="14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ANSSIRD</a:t>
                      </a:r>
                      <a:endParaRPr lang="en-US" sz="1400">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400" dirty="0">
                          <a:solidFill>
                            <a:srgbClr val="000000"/>
                          </a:solidFill>
                          <a:latin typeface="Calibri"/>
                          <a:ea typeface="Times New Roman"/>
                          <a:cs typeface="Times New Roman"/>
                        </a:rPr>
                        <a:t>First five years of the Project.</a:t>
                      </a:r>
                      <a:endParaRPr lang="en-US" sz="1400" dirty="0">
                        <a:latin typeface="Calibri"/>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vert="horz" lIns="91440" tIns="45720" rIns="91440" bIns="45720" rtlCol="0" anchor="ctr">
            <a:noAutofit/>
          </a:bodyPr>
          <a:lstStyle/>
          <a:p>
            <a:r>
              <a:rPr lang="en-US" sz="2400" dirty="0" smtClean="0"/>
              <a:t>ACTION PLAN </a:t>
            </a:r>
            <a:endParaRPr lang="en-US" sz="2400" dirty="0"/>
          </a:p>
        </p:txBody>
      </p:sp>
      <p:graphicFrame>
        <p:nvGraphicFramePr>
          <p:cNvPr id="5" name="Table 4"/>
          <p:cNvGraphicFramePr>
            <a:graphicFrameLocks noGrp="1"/>
          </p:cNvGraphicFramePr>
          <p:nvPr/>
        </p:nvGraphicFramePr>
        <p:xfrm>
          <a:off x="76200" y="1143001"/>
          <a:ext cx="8915400" cy="3947159"/>
        </p:xfrm>
        <a:graphic>
          <a:graphicData uri="http://schemas.openxmlformats.org/drawingml/2006/table">
            <a:tbl>
              <a:tblPr firstRow="1" bandRow="1">
                <a:tableStyleId>{B301B821-A1FF-4177-AEE7-76D212191A09}</a:tableStyleId>
              </a:tblPr>
              <a:tblGrid>
                <a:gridCol w="1905000"/>
                <a:gridCol w="2209800"/>
                <a:gridCol w="2743200"/>
                <a:gridCol w="938494"/>
                <a:gridCol w="1118906"/>
              </a:tblGrid>
              <a:tr h="0">
                <a:tc>
                  <a:txBody>
                    <a:bodyPr/>
                    <a:lstStyle/>
                    <a:p>
                      <a:pPr marL="0" marR="0" algn="ctr">
                        <a:lnSpc>
                          <a:spcPct val="115000"/>
                        </a:lnSpc>
                        <a:spcBef>
                          <a:spcPts val="0"/>
                        </a:spcBef>
                        <a:spcAft>
                          <a:spcPts val="0"/>
                        </a:spcAft>
                      </a:pPr>
                      <a:r>
                        <a:rPr lang="en-US" sz="1400" dirty="0">
                          <a:latin typeface="Calibri" pitchFamily="34" charset="0"/>
                          <a:cs typeface="Calibri" pitchFamily="34" charset="0"/>
                        </a:rPr>
                        <a:t>Project Component</a:t>
                      </a:r>
                      <a:endParaRPr lang="en-US" sz="1600" dirty="0">
                        <a:latin typeface="Calibri" pitchFamily="34" charset="0"/>
                        <a:ea typeface="Times New Roman"/>
                        <a:cs typeface="Calibri" pitchFamily="34" charset="0"/>
                      </a:endParaRPr>
                    </a:p>
                  </a:txBody>
                  <a:tcPr marL="44174" marR="44174" marT="0" marB="0"/>
                </a:tc>
                <a:tc>
                  <a:txBody>
                    <a:bodyPr/>
                    <a:lstStyle/>
                    <a:p>
                      <a:pPr marL="0" marR="0" algn="ctr">
                        <a:lnSpc>
                          <a:spcPct val="115000"/>
                        </a:lnSpc>
                        <a:spcBef>
                          <a:spcPts val="0"/>
                        </a:spcBef>
                        <a:spcAft>
                          <a:spcPts val="0"/>
                        </a:spcAft>
                      </a:pPr>
                      <a:r>
                        <a:rPr lang="en-US" sz="1400">
                          <a:latin typeface="Calibri" pitchFamily="34" charset="0"/>
                          <a:cs typeface="Calibri" pitchFamily="34" charset="0"/>
                        </a:rPr>
                        <a:t>Task to further inclusion of Tribal and disadvantaged groups</a:t>
                      </a:r>
                      <a:endParaRPr lang="en-US" sz="1600">
                        <a:latin typeface="Calibri" pitchFamily="34" charset="0"/>
                        <a:ea typeface="Times New Roman"/>
                        <a:cs typeface="Calibri" pitchFamily="34" charset="0"/>
                      </a:endParaRPr>
                    </a:p>
                  </a:txBody>
                  <a:tcPr marL="44174" marR="44174" marT="0" marB="0" anchor="ctr"/>
                </a:tc>
                <a:tc>
                  <a:txBody>
                    <a:bodyPr/>
                    <a:lstStyle/>
                    <a:p>
                      <a:pPr marL="0" marR="0" algn="ctr">
                        <a:lnSpc>
                          <a:spcPct val="115000"/>
                        </a:lnSpc>
                        <a:spcBef>
                          <a:spcPts val="0"/>
                        </a:spcBef>
                        <a:spcAft>
                          <a:spcPts val="0"/>
                        </a:spcAft>
                      </a:pPr>
                      <a:r>
                        <a:rPr lang="en-US" sz="1400">
                          <a:latin typeface="Calibri" pitchFamily="34" charset="0"/>
                          <a:cs typeface="Calibri" pitchFamily="34" charset="0"/>
                        </a:rPr>
                        <a:t>Details</a:t>
                      </a:r>
                      <a:endParaRPr lang="en-US" sz="1600">
                        <a:latin typeface="Calibri" pitchFamily="34" charset="0"/>
                        <a:ea typeface="Times New Roman"/>
                        <a:cs typeface="Calibri" pitchFamily="34" charset="0"/>
                      </a:endParaRPr>
                    </a:p>
                  </a:txBody>
                  <a:tcPr marL="44174" marR="44174" marT="0" marB="0" anchor="ctr"/>
                </a:tc>
                <a:tc>
                  <a:txBody>
                    <a:bodyPr/>
                    <a:lstStyle/>
                    <a:p>
                      <a:pPr marL="0" marR="0" algn="ctr">
                        <a:lnSpc>
                          <a:spcPct val="115000"/>
                        </a:lnSpc>
                        <a:spcBef>
                          <a:spcPts val="0"/>
                        </a:spcBef>
                        <a:spcAft>
                          <a:spcPts val="0"/>
                        </a:spcAft>
                      </a:pPr>
                      <a:r>
                        <a:rPr lang="en-US" sz="1400">
                          <a:latin typeface="Calibri" pitchFamily="34" charset="0"/>
                          <a:cs typeface="Calibri" pitchFamily="34" charset="0"/>
                        </a:rPr>
                        <a:t>Responsibility</a:t>
                      </a:r>
                      <a:endParaRPr lang="en-US" sz="1600">
                        <a:latin typeface="Calibri" pitchFamily="34" charset="0"/>
                        <a:ea typeface="Times New Roman"/>
                        <a:cs typeface="Calibri" pitchFamily="34" charset="0"/>
                      </a:endParaRPr>
                    </a:p>
                  </a:txBody>
                  <a:tcPr marL="44174" marR="44174" marT="0" marB="0" anchor="ctr"/>
                </a:tc>
                <a:tc>
                  <a:txBody>
                    <a:bodyPr/>
                    <a:lstStyle/>
                    <a:p>
                      <a:pPr marL="0" marR="0" algn="ctr">
                        <a:lnSpc>
                          <a:spcPct val="115000"/>
                        </a:lnSpc>
                        <a:spcBef>
                          <a:spcPts val="0"/>
                        </a:spcBef>
                        <a:spcAft>
                          <a:spcPts val="0"/>
                        </a:spcAft>
                      </a:pPr>
                      <a:r>
                        <a:rPr lang="en-US" sz="1400">
                          <a:latin typeface="Calibri" pitchFamily="34" charset="0"/>
                          <a:cs typeface="Calibri" pitchFamily="34" charset="0"/>
                        </a:rPr>
                        <a:t>Timeline</a:t>
                      </a:r>
                      <a:endParaRPr lang="en-US" sz="1600">
                        <a:latin typeface="Calibri" pitchFamily="34" charset="0"/>
                        <a:ea typeface="Times New Roman"/>
                        <a:cs typeface="Calibri" pitchFamily="34" charset="0"/>
                      </a:endParaRPr>
                    </a:p>
                  </a:txBody>
                  <a:tcPr marL="44174" marR="44174" marT="0" marB="0"/>
                </a:tc>
              </a:tr>
              <a:tr h="2159507">
                <a:tc>
                  <a:txBody>
                    <a:bodyPr/>
                    <a:lstStyle/>
                    <a:p>
                      <a:pPr marL="0" marR="0">
                        <a:lnSpc>
                          <a:spcPct val="115000"/>
                        </a:lnSpc>
                        <a:spcBef>
                          <a:spcPts val="0"/>
                        </a:spcBef>
                        <a:spcAft>
                          <a:spcPts val="0"/>
                        </a:spcAft>
                      </a:pPr>
                      <a:r>
                        <a:rPr lang="en-US" sz="1500" dirty="0">
                          <a:latin typeface="Calibri" pitchFamily="34" charset="0"/>
                          <a:cs typeface="Calibri" pitchFamily="34" charset="0"/>
                        </a:rPr>
                        <a:t>Component B2: Community Engagement and Feedback</a:t>
                      </a:r>
                      <a:endParaRPr lang="en-US" sz="1500" dirty="0">
                        <a:latin typeface="Calibri" pitchFamily="34" charset="0"/>
                        <a:ea typeface="Times New Roman"/>
                        <a:cs typeface="Calibri" pitchFamily="34" charset="0"/>
                      </a:endParaRPr>
                    </a:p>
                  </a:txBody>
                  <a:tcPr marL="68580" marR="68580" marT="0" marB="0"/>
                </a:tc>
                <a:tc>
                  <a:txBody>
                    <a:bodyPr/>
                    <a:lstStyle/>
                    <a:p>
                      <a:pPr marL="0" marR="0">
                        <a:lnSpc>
                          <a:spcPct val="115000"/>
                        </a:lnSpc>
                        <a:spcBef>
                          <a:spcPts val="0"/>
                        </a:spcBef>
                        <a:spcAft>
                          <a:spcPts val="0"/>
                        </a:spcAft>
                      </a:pPr>
                      <a:r>
                        <a:rPr lang="en-US" sz="1500" dirty="0">
                          <a:latin typeface="Calibri" pitchFamily="34" charset="0"/>
                          <a:cs typeface="Calibri" pitchFamily="34" charset="0"/>
                        </a:rPr>
                        <a:t>Engage team of facilitators in GPs ST population and other poorly performing GPs</a:t>
                      </a:r>
                    </a:p>
                    <a:p>
                      <a:pPr marL="0" marR="0">
                        <a:lnSpc>
                          <a:spcPct val="115000"/>
                        </a:lnSpc>
                        <a:spcBef>
                          <a:spcPts val="0"/>
                        </a:spcBef>
                        <a:spcAft>
                          <a:spcPts val="0"/>
                        </a:spcAft>
                      </a:pPr>
                      <a:r>
                        <a:rPr lang="en-US" sz="1500" dirty="0">
                          <a:latin typeface="Calibri" pitchFamily="34" charset="0"/>
                          <a:cs typeface="Calibri" pitchFamily="34" charset="0"/>
                        </a:rPr>
                        <a:t>Establish a Community Feedback System</a:t>
                      </a:r>
                      <a:endParaRPr lang="en-US" sz="1500" dirty="0">
                        <a:latin typeface="Calibri" pitchFamily="34" charset="0"/>
                        <a:ea typeface="Times New Roman"/>
                        <a:cs typeface="Calibri" pitchFamily="34" charset="0"/>
                      </a:endParaRPr>
                    </a:p>
                  </a:txBody>
                  <a:tcPr marL="68580" marR="68580" marT="0" marB="0" anchor="ctr"/>
                </a:tc>
                <a:tc>
                  <a:txBody>
                    <a:bodyPr/>
                    <a:lstStyle/>
                    <a:p>
                      <a:pPr marL="342900" marR="0" lvl="0" indent="-342900">
                        <a:lnSpc>
                          <a:spcPct val="115000"/>
                        </a:lnSpc>
                        <a:spcBef>
                          <a:spcPts val="0"/>
                        </a:spcBef>
                        <a:spcAft>
                          <a:spcPts val="0"/>
                        </a:spcAft>
                        <a:buFont typeface="Symbol"/>
                        <a:buChar char=""/>
                      </a:pPr>
                      <a:r>
                        <a:rPr lang="en-US" sz="1500" dirty="0">
                          <a:latin typeface="Calibri" pitchFamily="34" charset="0"/>
                          <a:cs typeface="Calibri" pitchFamily="34" charset="0"/>
                        </a:rPr>
                        <a:t>Identification of facilitators in project GPs </a:t>
                      </a:r>
                    </a:p>
                    <a:p>
                      <a:pPr marL="342900" marR="0" lvl="0" indent="-342900">
                        <a:lnSpc>
                          <a:spcPct val="115000"/>
                        </a:lnSpc>
                        <a:spcBef>
                          <a:spcPts val="0"/>
                        </a:spcBef>
                        <a:spcAft>
                          <a:spcPts val="0"/>
                        </a:spcAft>
                        <a:buFont typeface="Symbol"/>
                        <a:buChar char=""/>
                      </a:pPr>
                      <a:r>
                        <a:rPr lang="en-US" sz="1500" dirty="0">
                          <a:latin typeface="Calibri" pitchFamily="34" charset="0"/>
                          <a:cs typeface="Calibri" pitchFamily="34" charset="0"/>
                        </a:rPr>
                        <a:t>Developing community based monitoring system framework </a:t>
                      </a:r>
                    </a:p>
                    <a:p>
                      <a:pPr marL="342900" marR="0" lvl="0" indent="-342900">
                        <a:lnSpc>
                          <a:spcPct val="115000"/>
                        </a:lnSpc>
                        <a:spcBef>
                          <a:spcPts val="0"/>
                        </a:spcBef>
                        <a:spcAft>
                          <a:spcPts val="0"/>
                        </a:spcAft>
                        <a:buFont typeface="Symbol"/>
                        <a:buChar char=""/>
                      </a:pPr>
                      <a:r>
                        <a:rPr lang="en-US" sz="1500" dirty="0">
                          <a:latin typeface="Calibri" pitchFamily="34" charset="0"/>
                          <a:cs typeface="Calibri" pitchFamily="34" charset="0"/>
                        </a:rPr>
                        <a:t>Training on community feedback system</a:t>
                      </a:r>
                      <a:endParaRPr lang="en-US" sz="1500" dirty="0">
                        <a:latin typeface="Calibri" pitchFamily="34" charset="0"/>
                        <a:ea typeface="Times New Roman"/>
                        <a:cs typeface="Calibri" pitchFamily="34" charset="0"/>
                      </a:endParaRPr>
                    </a:p>
                  </a:txBody>
                  <a:tcPr marL="68580" marR="68580" marT="0" marB="0" anchor="ctr"/>
                </a:tc>
                <a:tc>
                  <a:txBody>
                    <a:bodyPr/>
                    <a:lstStyle/>
                    <a:p>
                      <a:pPr marL="0" marR="0">
                        <a:lnSpc>
                          <a:spcPct val="115000"/>
                        </a:lnSpc>
                        <a:spcBef>
                          <a:spcPts val="0"/>
                        </a:spcBef>
                        <a:spcAft>
                          <a:spcPts val="0"/>
                        </a:spcAft>
                      </a:pPr>
                      <a:r>
                        <a:rPr lang="en-US" sz="1500">
                          <a:latin typeface="Calibri" pitchFamily="34" charset="0"/>
                          <a:cs typeface="Calibri" pitchFamily="34" charset="0"/>
                        </a:rPr>
                        <a:t>PMU/ ANSSIRD</a:t>
                      </a:r>
                      <a:endParaRPr lang="en-US" sz="1500">
                        <a:latin typeface="Calibri" pitchFamily="34" charset="0"/>
                        <a:ea typeface="Times New Roman"/>
                        <a:cs typeface="Calibri" pitchFamily="34" charset="0"/>
                      </a:endParaRPr>
                    </a:p>
                  </a:txBody>
                  <a:tcPr marL="68580" marR="68580" marT="0" marB="0" anchor="ct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500" dirty="0" smtClean="0">
                          <a:latin typeface="Calibri" pitchFamily="34" charset="0"/>
                          <a:cs typeface="Calibri" pitchFamily="34" charset="0"/>
                        </a:rPr>
                        <a:t>First five years of the Project.</a:t>
                      </a:r>
                      <a:endParaRPr lang="en-US" sz="1500" dirty="0" smtClean="0">
                        <a:latin typeface="Calibri" pitchFamily="34" charset="0"/>
                        <a:ea typeface="Times New Roman"/>
                        <a:cs typeface="Calibri" pitchFamily="34" charset="0"/>
                      </a:endParaRPr>
                    </a:p>
                    <a:p>
                      <a:pPr marL="0" marR="0">
                        <a:lnSpc>
                          <a:spcPct val="115000"/>
                        </a:lnSpc>
                        <a:spcBef>
                          <a:spcPts val="0"/>
                        </a:spcBef>
                        <a:spcAft>
                          <a:spcPts val="0"/>
                        </a:spcAft>
                      </a:pPr>
                      <a:endParaRPr lang="en-US" sz="1500" dirty="0">
                        <a:latin typeface="Calibri" pitchFamily="34" charset="0"/>
                        <a:ea typeface="Times New Roman"/>
                        <a:cs typeface="Calibri" pitchFamily="34" charset="0"/>
                      </a:endParaRPr>
                    </a:p>
                  </a:txBody>
                  <a:tcPr marL="68580" marR="68580" marT="0" marB="0"/>
                </a:tc>
              </a:tr>
              <a:tr h="32885">
                <a:tc>
                  <a:txBody>
                    <a:bodyPr/>
                    <a:lstStyle/>
                    <a:p>
                      <a:pPr marL="0" marR="0">
                        <a:lnSpc>
                          <a:spcPct val="115000"/>
                        </a:lnSpc>
                        <a:spcBef>
                          <a:spcPts val="0"/>
                        </a:spcBef>
                        <a:spcAft>
                          <a:spcPts val="0"/>
                        </a:spcAft>
                      </a:pPr>
                      <a:r>
                        <a:rPr lang="en-US" sz="1500">
                          <a:latin typeface="Calibri" pitchFamily="34" charset="0"/>
                          <a:cs typeface="Calibri" pitchFamily="34" charset="0"/>
                        </a:rPr>
                        <a:t>Component B3: Information System for evidence based decision making</a:t>
                      </a:r>
                      <a:endParaRPr lang="en-US" sz="1500">
                        <a:latin typeface="Calibri" pitchFamily="34" charset="0"/>
                        <a:ea typeface="Times New Roman"/>
                        <a:cs typeface="Calibri" pitchFamily="34" charset="0"/>
                      </a:endParaRPr>
                    </a:p>
                  </a:txBody>
                  <a:tcPr marL="68580" marR="68580" marT="0" marB="0"/>
                </a:tc>
                <a:tc>
                  <a:txBody>
                    <a:bodyPr/>
                    <a:lstStyle/>
                    <a:p>
                      <a:pPr marL="0" marR="0">
                        <a:lnSpc>
                          <a:spcPct val="115000"/>
                        </a:lnSpc>
                        <a:spcBef>
                          <a:spcPts val="0"/>
                        </a:spcBef>
                        <a:spcAft>
                          <a:spcPts val="0"/>
                        </a:spcAft>
                      </a:pPr>
                      <a:endParaRPr lang="en-US" sz="1500">
                        <a:solidFill>
                          <a:srgbClr val="000000"/>
                        </a:solidFill>
                        <a:latin typeface="Calibri" pitchFamily="34" charset="0"/>
                        <a:ea typeface="Times New Roman"/>
                        <a:cs typeface="Calibri" pitchFamily="34" charset="0"/>
                      </a:endParaRPr>
                    </a:p>
                  </a:txBody>
                  <a:tcPr marL="68580" marR="68580" marT="0" marB="0" anchor="ctr"/>
                </a:tc>
                <a:tc>
                  <a:txBody>
                    <a:bodyPr/>
                    <a:lstStyle/>
                    <a:p>
                      <a:pPr marL="342900" marR="0" lvl="0" indent="-342900">
                        <a:lnSpc>
                          <a:spcPct val="115000"/>
                        </a:lnSpc>
                        <a:spcBef>
                          <a:spcPts val="0"/>
                        </a:spcBef>
                        <a:spcAft>
                          <a:spcPts val="0"/>
                        </a:spcAft>
                        <a:buFont typeface="Symbol"/>
                        <a:buChar char=""/>
                      </a:pPr>
                      <a:r>
                        <a:rPr lang="en-US" sz="1500" dirty="0">
                          <a:latin typeface="Calibri" pitchFamily="34" charset="0"/>
                          <a:cs typeface="Calibri" pitchFamily="34" charset="0"/>
                        </a:rPr>
                        <a:t>System study for ICT</a:t>
                      </a:r>
                    </a:p>
                    <a:p>
                      <a:pPr marL="342900" marR="0" lvl="0" indent="-342900">
                        <a:lnSpc>
                          <a:spcPct val="115000"/>
                        </a:lnSpc>
                        <a:spcBef>
                          <a:spcPts val="0"/>
                        </a:spcBef>
                        <a:spcAft>
                          <a:spcPts val="0"/>
                        </a:spcAft>
                        <a:buFont typeface="Symbol"/>
                        <a:buChar char=""/>
                      </a:pPr>
                      <a:r>
                        <a:rPr lang="en-US" sz="1500" dirty="0">
                          <a:latin typeface="Calibri" pitchFamily="34" charset="0"/>
                          <a:cs typeface="Calibri" pitchFamily="34" charset="0"/>
                        </a:rPr>
                        <a:t>Development of ICT system </a:t>
                      </a:r>
                      <a:endParaRPr lang="en-US" sz="1500" dirty="0">
                        <a:latin typeface="Calibri" pitchFamily="34" charset="0"/>
                        <a:ea typeface="Times New Roman"/>
                        <a:cs typeface="Calibri" pitchFamily="34" charset="0"/>
                      </a:endParaRPr>
                    </a:p>
                  </a:txBody>
                  <a:tcPr marL="68580" marR="68580" marT="0" marB="0" anchor="ctr"/>
                </a:tc>
                <a:tc>
                  <a:txBody>
                    <a:bodyPr/>
                    <a:lstStyle/>
                    <a:p>
                      <a:pPr marL="0" marR="0">
                        <a:lnSpc>
                          <a:spcPct val="115000"/>
                        </a:lnSpc>
                        <a:spcBef>
                          <a:spcPts val="0"/>
                        </a:spcBef>
                        <a:spcAft>
                          <a:spcPts val="0"/>
                        </a:spcAft>
                      </a:pPr>
                      <a:r>
                        <a:rPr lang="en-US" sz="1500" dirty="0">
                          <a:latin typeface="Calibri" pitchFamily="34" charset="0"/>
                          <a:cs typeface="Calibri" pitchFamily="34" charset="0"/>
                        </a:rPr>
                        <a:t>PMU</a:t>
                      </a:r>
                      <a:endParaRPr lang="en-US" sz="1500" dirty="0">
                        <a:latin typeface="Calibri" pitchFamily="34" charset="0"/>
                        <a:ea typeface="Times New Roman"/>
                        <a:cs typeface="Calibri" pitchFamily="34" charset="0"/>
                      </a:endParaRPr>
                    </a:p>
                  </a:txBody>
                  <a:tcPr marL="68580" marR="68580" marT="0" marB="0" anchor="ct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500" dirty="0" smtClean="0">
                          <a:latin typeface="Calibri" pitchFamily="34" charset="0"/>
                          <a:cs typeface="Calibri" pitchFamily="34" charset="0"/>
                        </a:rPr>
                        <a:t>First five years of the Project.</a:t>
                      </a:r>
                      <a:endParaRPr lang="en-US" sz="1500" dirty="0" smtClean="0">
                        <a:latin typeface="Calibri" pitchFamily="34" charset="0"/>
                        <a:ea typeface="Times New Roman"/>
                        <a:cs typeface="Calibri" pitchFamily="34" charset="0"/>
                      </a:endParaRPr>
                    </a:p>
                    <a:p>
                      <a:pPr marL="0" marR="0">
                        <a:lnSpc>
                          <a:spcPct val="115000"/>
                        </a:lnSpc>
                        <a:spcBef>
                          <a:spcPts val="0"/>
                        </a:spcBef>
                        <a:spcAft>
                          <a:spcPts val="0"/>
                        </a:spcAft>
                      </a:pPr>
                      <a:endParaRPr lang="en-US" sz="1500" dirty="0">
                        <a:latin typeface="Calibri" pitchFamily="34" charset="0"/>
                        <a:ea typeface="Times New Roman"/>
                        <a:cs typeface="Calibri" pitchFamily="34"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vert="horz" lIns="91440" tIns="45720" rIns="91440" bIns="45720" rtlCol="0" anchor="ctr">
            <a:noAutofit/>
          </a:bodyPr>
          <a:lstStyle/>
          <a:p>
            <a:r>
              <a:rPr lang="en-US" sz="2400" dirty="0" smtClean="0"/>
              <a:t>ACTION PLAN </a:t>
            </a:r>
            <a:endParaRPr lang="en-US" sz="2400" dirty="0"/>
          </a:p>
        </p:txBody>
      </p:sp>
      <p:graphicFrame>
        <p:nvGraphicFramePr>
          <p:cNvPr id="5" name="Table 4"/>
          <p:cNvGraphicFramePr>
            <a:graphicFrameLocks noGrp="1"/>
          </p:cNvGraphicFramePr>
          <p:nvPr/>
        </p:nvGraphicFramePr>
        <p:xfrm>
          <a:off x="228599" y="1143001"/>
          <a:ext cx="8763001" cy="5543769"/>
        </p:xfrm>
        <a:graphic>
          <a:graphicData uri="http://schemas.openxmlformats.org/drawingml/2006/table">
            <a:tbl>
              <a:tblPr firstRow="1" bandRow="1">
                <a:tableStyleId>{B301B821-A1FF-4177-AEE7-76D212191A09}</a:tableStyleId>
              </a:tblPr>
              <a:tblGrid>
                <a:gridCol w="2321820"/>
                <a:gridCol w="1572846"/>
                <a:gridCol w="2921000"/>
                <a:gridCol w="847555"/>
                <a:gridCol w="1099780"/>
              </a:tblGrid>
              <a:tr h="924085">
                <a:tc>
                  <a:txBody>
                    <a:bodyPr/>
                    <a:lstStyle/>
                    <a:p>
                      <a:pPr marL="0" marR="0" algn="ctr">
                        <a:lnSpc>
                          <a:spcPct val="115000"/>
                        </a:lnSpc>
                        <a:spcBef>
                          <a:spcPts val="0"/>
                        </a:spcBef>
                        <a:spcAft>
                          <a:spcPts val="0"/>
                        </a:spcAft>
                      </a:pPr>
                      <a:r>
                        <a:rPr lang="en-US" sz="1400" dirty="0">
                          <a:latin typeface="Calibri" pitchFamily="34" charset="0"/>
                          <a:cs typeface="Calibri" pitchFamily="34" charset="0"/>
                        </a:rPr>
                        <a:t>Project Component</a:t>
                      </a:r>
                      <a:endParaRPr lang="en-US" sz="1600" dirty="0">
                        <a:latin typeface="Calibri" pitchFamily="34" charset="0"/>
                        <a:ea typeface="Times New Roman"/>
                        <a:cs typeface="Calibri" pitchFamily="34" charset="0"/>
                      </a:endParaRPr>
                    </a:p>
                  </a:txBody>
                  <a:tcPr marL="44174" marR="44174" marT="0" marB="0"/>
                </a:tc>
                <a:tc>
                  <a:txBody>
                    <a:bodyPr/>
                    <a:lstStyle/>
                    <a:p>
                      <a:pPr marL="0" marR="0" algn="ctr">
                        <a:lnSpc>
                          <a:spcPct val="115000"/>
                        </a:lnSpc>
                        <a:spcBef>
                          <a:spcPts val="0"/>
                        </a:spcBef>
                        <a:spcAft>
                          <a:spcPts val="0"/>
                        </a:spcAft>
                      </a:pPr>
                      <a:r>
                        <a:rPr lang="en-US" sz="1400">
                          <a:latin typeface="Calibri" pitchFamily="34" charset="0"/>
                          <a:cs typeface="Calibri" pitchFamily="34" charset="0"/>
                        </a:rPr>
                        <a:t>Task to further inclusion of Tribal and disadvantaged groups</a:t>
                      </a:r>
                      <a:endParaRPr lang="en-US" sz="1600">
                        <a:latin typeface="Calibri" pitchFamily="34" charset="0"/>
                        <a:ea typeface="Times New Roman"/>
                        <a:cs typeface="Calibri" pitchFamily="34" charset="0"/>
                      </a:endParaRPr>
                    </a:p>
                  </a:txBody>
                  <a:tcPr marL="44174" marR="44174" marT="0" marB="0" anchor="ctr"/>
                </a:tc>
                <a:tc>
                  <a:txBody>
                    <a:bodyPr/>
                    <a:lstStyle/>
                    <a:p>
                      <a:pPr marL="0" marR="0" algn="ctr">
                        <a:lnSpc>
                          <a:spcPct val="115000"/>
                        </a:lnSpc>
                        <a:spcBef>
                          <a:spcPts val="0"/>
                        </a:spcBef>
                        <a:spcAft>
                          <a:spcPts val="0"/>
                        </a:spcAft>
                      </a:pPr>
                      <a:r>
                        <a:rPr lang="en-US" sz="1400">
                          <a:latin typeface="Calibri" pitchFamily="34" charset="0"/>
                          <a:cs typeface="Calibri" pitchFamily="34" charset="0"/>
                        </a:rPr>
                        <a:t>Details</a:t>
                      </a:r>
                      <a:endParaRPr lang="en-US" sz="1600">
                        <a:latin typeface="Calibri" pitchFamily="34" charset="0"/>
                        <a:ea typeface="Times New Roman"/>
                        <a:cs typeface="Calibri" pitchFamily="34" charset="0"/>
                      </a:endParaRPr>
                    </a:p>
                  </a:txBody>
                  <a:tcPr marL="44174" marR="44174" marT="0" marB="0" anchor="ctr"/>
                </a:tc>
                <a:tc>
                  <a:txBody>
                    <a:bodyPr/>
                    <a:lstStyle/>
                    <a:p>
                      <a:pPr marL="0" marR="0" algn="ctr">
                        <a:lnSpc>
                          <a:spcPct val="115000"/>
                        </a:lnSpc>
                        <a:spcBef>
                          <a:spcPts val="0"/>
                        </a:spcBef>
                        <a:spcAft>
                          <a:spcPts val="0"/>
                        </a:spcAft>
                      </a:pPr>
                      <a:r>
                        <a:rPr lang="en-US" sz="1400">
                          <a:latin typeface="Calibri" pitchFamily="34" charset="0"/>
                          <a:cs typeface="Calibri" pitchFamily="34" charset="0"/>
                        </a:rPr>
                        <a:t>Responsibility</a:t>
                      </a:r>
                      <a:endParaRPr lang="en-US" sz="1600">
                        <a:latin typeface="Calibri" pitchFamily="34" charset="0"/>
                        <a:ea typeface="Times New Roman"/>
                        <a:cs typeface="Calibri" pitchFamily="34" charset="0"/>
                      </a:endParaRPr>
                    </a:p>
                  </a:txBody>
                  <a:tcPr marL="44174" marR="44174" marT="0" marB="0" anchor="ctr"/>
                </a:tc>
                <a:tc>
                  <a:txBody>
                    <a:bodyPr/>
                    <a:lstStyle/>
                    <a:p>
                      <a:pPr marL="0" marR="0" algn="ctr">
                        <a:lnSpc>
                          <a:spcPct val="115000"/>
                        </a:lnSpc>
                        <a:spcBef>
                          <a:spcPts val="0"/>
                        </a:spcBef>
                        <a:spcAft>
                          <a:spcPts val="0"/>
                        </a:spcAft>
                      </a:pPr>
                      <a:r>
                        <a:rPr lang="en-US" sz="1400">
                          <a:latin typeface="Calibri" pitchFamily="34" charset="0"/>
                          <a:cs typeface="Calibri" pitchFamily="34" charset="0"/>
                        </a:rPr>
                        <a:t>Timeline</a:t>
                      </a:r>
                      <a:endParaRPr lang="en-US" sz="1600">
                        <a:latin typeface="Calibri" pitchFamily="34" charset="0"/>
                        <a:ea typeface="Times New Roman"/>
                        <a:cs typeface="Calibri" pitchFamily="34" charset="0"/>
                      </a:endParaRPr>
                    </a:p>
                  </a:txBody>
                  <a:tcPr marL="44174" marR="44174" marT="0" marB="0"/>
                </a:tc>
              </a:tr>
              <a:tr h="1300751">
                <a:tc>
                  <a:txBody>
                    <a:bodyPr/>
                    <a:lstStyle/>
                    <a:p>
                      <a:pPr marL="0" marR="0">
                        <a:lnSpc>
                          <a:spcPct val="115000"/>
                        </a:lnSpc>
                        <a:spcBef>
                          <a:spcPts val="0"/>
                        </a:spcBef>
                        <a:spcAft>
                          <a:spcPts val="0"/>
                        </a:spcAft>
                      </a:pPr>
                      <a:r>
                        <a:rPr lang="en-US" sz="1500" dirty="0">
                          <a:latin typeface="Calibri" pitchFamily="34" charset="0"/>
                          <a:cs typeface="Calibri" pitchFamily="34" charset="0"/>
                        </a:rPr>
                        <a:t>Component C1: Strengthening the Project Management Unit</a:t>
                      </a:r>
                      <a:endParaRPr lang="en-US" sz="1500" dirty="0">
                        <a:latin typeface="Calibri" pitchFamily="34" charset="0"/>
                        <a:ea typeface="Times New Roman"/>
                        <a:cs typeface="Calibri" pitchFamily="34" charset="0"/>
                      </a:endParaRPr>
                    </a:p>
                  </a:txBody>
                  <a:tcPr marL="68580" marR="68580" marT="0" marB="0"/>
                </a:tc>
                <a:tc>
                  <a:txBody>
                    <a:bodyPr/>
                    <a:lstStyle/>
                    <a:p>
                      <a:pPr marL="0" marR="0">
                        <a:lnSpc>
                          <a:spcPct val="115000"/>
                        </a:lnSpc>
                        <a:spcBef>
                          <a:spcPts val="0"/>
                        </a:spcBef>
                        <a:spcAft>
                          <a:spcPts val="0"/>
                        </a:spcAft>
                      </a:pPr>
                      <a:endParaRPr lang="en-US" sz="1500" dirty="0">
                        <a:solidFill>
                          <a:srgbClr val="000000"/>
                        </a:solidFill>
                        <a:latin typeface="Calibri" pitchFamily="34" charset="0"/>
                        <a:ea typeface="Times New Roman"/>
                        <a:cs typeface="Calibri" pitchFamily="34" charset="0"/>
                      </a:endParaRPr>
                    </a:p>
                  </a:txBody>
                  <a:tcPr marL="68580" marR="68580" marT="0" marB="0" anchor="ctr"/>
                </a:tc>
                <a:tc>
                  <a:txBody>
                    <a:bodyPr/>
                    <a:lstStyle/>
                    <a:p>
                      <a:pPr marL="342900" marR="0" lvl="0" indent="-342900">
                        <a:lnSpc>
                          <a:spcPct val="115000"/>
                        </a:lnSpc>
                        <a:spcBef>
                          <a:spcPts val="0"/>
                        </a:spcBef>
                        <a:spcAft>
                          <a:spcPts val="0"/>
                        </a:spcAft>
                        <a:buFont typeface="Symbol"/>
                        <a:buChar char=""/>
                      </a:pPr>
                      <a:r>
                        <a:rPr lang="en-US" sz="1500" dirty="0">
                          <a:latin typeface="Calibri" pitchFamily="34" charset="0"/>
                          <a:cs typeface="Calibri" pitchFamily="34" charset="0"/>
                        </a:rPr>
                        <a:t>Development of CB plan </a:t>
                      </a:r>
                    </a:p>
                    <a:p>
                      <a:pPr marL="342900" marR="0" lvl="0" indent="-342900">
                        <a:lnSpc>
                          <a:spcPct val="115000"/>
                        </a:lnSpc>
                        <a:spcBef>
                          <a:spcPts val="0"/>
                        </a:spcBef>
                        <a:spcAft>
                          <a:spcPts val="0"/>
                        </a:spcAft>
                        <a:buFont typeface="Symbol"/>
                        <a:buChar char=""/>
                      </a:pPr>
                      <a:r>
                        <a:rPr lang="en-US" sz="1500" dirty="0">
                          <a:latin typeface="Calibri" pitchFamily="34" charset="0"/>
                          <a:cs typeface="Calibri" pitchFamily="34" charset="0"/>
                        </a:rPr>
                        <a:t>Recruitment of identified consultants </a:t>
                      </a:r>
                      <a:endParaRPr lang="en-US" sz="1500" dirty="0">
                        <a:latin typeface="Calibri" pitchFamily="34" charset="0"/>
                        <a:ea typeface="Times New Roman"/>
                        <a:cs typeface="Calibri" pitchFamily="34" charset="0"/>
                      </a:endParaRPr>
                    </a:p>
                  </a:txBody>
                  <a:tcPr marL="68580" marR="68580" marT="0" marB="0" anchor="ctr"/>
                </a:tc>
                <a:tc>
                  <a:txBody>
                    <a:bodyPr/>
                    <a:lstStyle/>
                    <a:p>
                      <a:pPr marL="0" marR="0">
                        <a:lnSpc>
                          <a:spcPct val="115000"/>
                        </a:lnSpc>
                        <a:spcBef>
                          <a:spcPts val="0"/>
                        </a:spcBef>
                        <a:spcAft>
                          <a:spcPts val="0"/>
                        </a:spcAft>
                      </a:pPr>
                      <a:r>
                        <a:rPr lang="en-US" sz="1500">
                          <a:latin typeface="Calibri" pitchFamily="34" charset="0"/>
                          <a:cs typeface="Calibri" pitchFamily="34" charset="0"/>
                        </a:rPr>
                        <a:t>PMU</a:t>
                      </a:r>
                      <a:endParaRPr lang="en-US" sz="1500">
                        <a:latin typeface="Calibri" pitchFamily="34" charset="0"/>
                        <a:ea typeface="Times New Roman"/>
                        <a:cs typeface="Calibri" pitchFamily="34" charset="0"/>
                      </a:endParaRPr>
                    </a:p>
                  </a:txBody>
                  <a:tcPr marL="68580" marR="68580" marT="0" marB="0" anchor="ctr"/>
                </a:tc>
                <a:tc>
                  <a:txBody>
                    <a:bodyPr/>
                    <a:lstStyle/>
                    <a:p>
                      <a:pPr marL="0" marR="0">
                        <a:lnSpc>
                          <a:spcPct val="115000"/>
                        </a:lnSpc>
                        <a:spcBef>
                          <a:spcPts val="0"/>
                        </a:spcBef>
                        <a:spcAft>
                          <a:spcPts val="0"/>
                        </a:spcAft>
                      </a:pPr>
                      <a:r>
                        <a:rPr lang="en-US" sz="1500" dirty="0">
                          <a:latin typeface="Calibri" pitchFamily="34" charset="0"/>
                          <a:cs typeface="Calibri" pitchFamily="34" charset="0"/>
                        </a:rPr>
                        <a:t>First year of the Project.</a:t>
                      </a:r>
                      <a:endParaRPr lang="en-US" sz="1500" dirty="0">
                        <a:latin typeface="Calibri" pitchFamily="34" charset="0"/>
                        <a:ea typeface="Times New Roman"/>
                        <a:cs typeface="Calibri" pitchFamily="34" charset="0"/>
                      </a:endParaRPr>
                    </a:p>
                  </a:txBody>
                  <a:tcPr marL="68580" marR="68580" marT="0" marB="0"/>
                </a:tc>
              </a:tr>
              <a:tr h="1630781">
                <a:tc>
                  <a:txBody>
                    <a:bodyPr/>
                    <a:lstStyle/>
                    <a:p>
                      <a:pPr marL="0" marR="0">
                        <a:lnSpc>
                          <a:spcPct val="115000"/>
                        </a:lnSpc>
                        <a:spcBef>
                          <a:spcPts val="0"/>
                        </a:spcBef>
                        <a:spcAft>
                          <a:spcPts val="0"/>
                        </a:spcAft>
                      </a:pPr>
                      <a:r>
                        <a:rPr lang="en-US" sz="1500">
                          <a:latin typeface="Calibri" pitchFamily="34" charset="0"/>
                          <a:cs typeface="Calibri" pitchFamily="34" charset="0"/>
                        </a:rPr>
                        <a:t>Component C3: -Strengthening ANSSIRD</a:t>
                      </a:r>
                      <a:endParaRPr lang="en-US" sz="1500">
                        <a:latin typeface="Calibri" pitchFamily="34" charset="0"/>
                        <a:ea typeface="Times New Roman"/>
                        <a:cs typeface="Calibri" pitchFamily="34" charset="0"/>
                      </a:endParaRPr>
                    </a:p>
                  </a:txBody>
                  <a:tcPr marL="68580" marR="68580" marT="0" marB="0"/>
                </a:tc>
                <a:tc>
                  <a:txBody>
                    <a:bodyPr/>
                    <a:lstStyle/>
                    <a:p>
                      <a:pPr marL="0" marR="0">
                        <a:lnSpc>
                          <a:spcPct val="115000"/>
                        </a:lnSpc>
                        <a:spcBef>
                          <a:spcPts val="0"/>
                        </a:spcBef>
                        <a:spcAft>
                          <a:spcPts val="0"/>
                        </a:spcAft>
                      </a:pPr>
                      <a:r>
                        <a:rPr lang="en-US" sz="1500" dirty="0">
                          <a:latin typeface="Calibri" pitchFamily="34" charset="0"/>
                          <a:cs typeface="Calibri" pitchFamily="34" charset="0"/>
                        </a:rPr>
                        <a:t>Creation of dedicated cell in ANSSIRD </a:t>
                      </a:r>
                      <a:endParaRPr lang="en-US" sz="1500" dirty="0">
                        <a:latin typeface="Calibri" pitchFamily="34" charset="0"/>
                        <a:ea typeface="Times New Roman"/>
                        <a:cs typeface="Calibri" pitchFamily="34" charset="0"/>
                      </a:endParaRPr>
                    </a:p>
                  </a:txBody>
                  <a:tcPr marL="68580" marR="68580" marT="0" marB="0" anchor="ctr"/>
                </a:tc>
                <a:tc>
                  <a:txBody>
                    <a:bodyPr/>
                    <a:lstStyle/>
                    <a:p>
                      <a:pPr marL="342900" marR="0" lvl="0" indent="-342900">
                        <a:lnSpc>
                          <a:spcPct val="115000"/>
                        </a:lnSpc>
                        <a:spcBef>
                          <a:spcPts val="0"/>
                        </a:spcBef>
                        <a:spcAft>
                          <a:spcPts val="0"/>
                        </a:spcAft>
                        <a:buFont typeface="Symbol"/>
                        <a:buChar char=""/>
                      </a:pPr>
                      <a:r>
                        <a:rPr lang="en-US" sz="1500">
                          <a:latin typeface="Calibri" pitchFamily="34" charset="0"/>
                          <a:cs typeface="Calibri" pitchFamily="34" charset="0"/>
                        </a:rPr>
                        <a:t>Appointment of minimum two staff to ensure inclusion of indigenous people in planning, implementation and monitoring of activities </a:t>
                      </a:r>
                      <a:endParaRPr lang="en-US" sz="1500">
                        <a:latin typeface="Calibri" pitchFamily="34" charset="0"/>
                        <a:ea typeface="Times New Roman"/>
                        <a:cs typeface="Calibri" pitchFamily="34" charset="0"/>
                      </a:endParaRPr>
                    </a:p>
                  </a:txBody>
                  <a:tcPr marL="68580" marR="68580" marT="0" marB="0" anchor="ctr"/>
                </a:tc>
                <a:tc>
                  <a:txBody>
                    <a:bodyPr/>
                    <a:lstStyle/>
                    <a:p>
                      <a:pPr marL="0" marR="0">
                        <a:lnSpc>
                          <a:spcPct val="115000"/>
                        </a:lnSpc>
                        <a:spcBef>
                          <a:spcPts val="0"/>
                        </a:spcBef>
                        <a:spcAft>
                          <a:spcPts val="0"/>
                        </a:spcAft>
                      </a:pPr>
                      <a:r>
                        <a:rPr lang="en-US" sz="1500">
                          <a:latin typeface="Calibri" pitchFamily="34" charset="0"/>
                          <a:cs typeface="Calibri" pitchFamily="34" charset="0"/>
                        </a:rPr>
                        <a:t>PMU</a:t>
                      </a:r>
                      <a:endParaRPr lang="en-US" sz="1500">
                        <a:latin typeface="Calibri" pitchFamily="34" charset="0"/>
                        <a:ea typeface="Times New Roman"/>
                        <a:cs typeface="Calibri" pitchFamily="34" charset="0"/>
                      </a:endParaRPr>
                    </a:p>
                  </a:txBody>
                  <a:tcPr marL="68580" marR="68580" marT="0" marB="0" anchor="ctr"/>
                </a:tc>
                <a:tc>
                  <a:txBody>
                    <a:bodyPr/>
                    <a:lstStyle/>
                    <a:p>
                      <a:pPr marL="0" marR="0">
                        <a:lnSpc>
                          <a:spcPct val="115000"/>
                        </a:lnSpc>
                        <a:spcBef>
                          <a:spcPts val="0"/>
                        </a:spcBef>
                        <a:spcAft>
                          <a:spcPts val="0"/>
                        </a:spcAft>
                      </a:pPr>
                      <a:r>
                        <a:rPr lang="en-US" sz="1500">
                          <a:latin typeface="Calibri" pitchFamily="34" charset="0"/>
                          <a:cs typeface="Calibri" pitchFamily="34" charset="0"/>
                        </a:rPr>
                        <a:t>First year of the Project.</a:t>
                      </a:r>
                      <a:endParaRPr lang="en-US" sz="1500">
                        <a:latin typeface="Calibri" pitchFamily="34" charset="0"/>
                        <a:ea typeface="Times New Roman"/>
                        <a:cs typeface="Calibri" pitchFamily="34" charset="0"/>
                      </a:endParaRPr>
                    </a:p>
                  </a:txBody>
                  <a:tcPr marL="68580" marR="68580" marT="0" marB="0"/>
                </a:tc>
              </a:tr>
              <a:tr h="1630781">
                <a:tc>
                  <a:txBody>
                    <a:bodyPr/>
                    <a:lstStyle/>
                    <a:p>
                      <a:pPr marL="0" marR="0">
                        <a:lnSpc>
                          <a:spcPct val="115000"/>
                        </a:lnSpc>
                        <a:spcBef>
                          <a:spcPts val="0"/>
                        </a:spcBef>
                        <a:spcAft>
                          <a:spcPts val="0"/>
                        </a:spcAft>
                      </a:pPr>
                      <a:r>
                        <a:rPr lang="en-US" sz="1500">
                          <a:latin typeface="Calibri" pitchFamily="34" charset="0"/>
                          <a:cs typeface="Calibri" pitchFamily="34" charset="0"/>
                        </a:rPr>
                        <a:t>C2: Strengthening the DAC</a:t>
                      </a:r>
                      <a:endParaRPr lang="en-US" sz="1500">
                        <a:latin typeface="Calibri" pitchFamily="34" charset="0"/>
                        <a:ea typeface="Times New Roman"/>
                        <a:cs typeface="Calibri" pitchFamily="34" charset="0"/>
                      </a:endParaRPr>
                    </a:p>
                  </a:txBody>
                  <a:tcPr marL="68580" marR="68580" marT="0" marB="0"/>
                </a:tc>
                <a:tc>
                  <a:txBody>
                    <a:bodyPr/>
                    <a:lstStyle/>
                    <a:p>
                      <a:pPr marL="0" marR="0">
                        <a:lnSpc>
                          <a:spcPct val="115000"/>
                        </a:lnSpc>
                        <a:spcBef>
                          <a:spcPts val="0"/>
                        </a:spcBef>
                        <a:spcAft>
                          <a:spcPts val="0"/>
                        </a:spcAft>
                      </a:pPr>
                      <a:r>
                        <a:rPr lang="en-US" sz="1500">
                          <a:latin typeface="Calibri" pitchFamily="34" charset="0"/>
                          <a:cs typeface="Calibri" pitchFamily="34" charset="0"/>
                        </a:rPr>
                        <a:t>Internal and External Monitoring </a:t>
                      </a:r>
                      <a:endParaRPr lang="en-US" sz="1500">
                        <a:latin typeface="Calibri" pitchFamily="34" charset="0"/>
                        <a:ea typeface="Times New Roman"/>
                        <a:cs typeface="Calibri" pitchFamily="34" charset="0"/>
                      </a:endParaRPr>
                    </a:p>
                  </a:txBody>
                  <a:tcPr marL="68580" marR="68580" marT="0" marB="0" anchor="ctr"/>
                </a:tc>
                <a:tc>
                  <a:txBody>
                    <a:bodyPr/>
                    <a:lstStyle/>
                    <a:p>
                      <a:pPr marL="342900" marR="0" lvl="0" indent="-342900">
                        <a:lnSpc>
                          <a:spcPct val="115000"/>
                        </a:lnSpc>
                        <a:spcBef>
                          <a:spcPts val="0"/>
                        </a:spcBef>
                        <a:spcAft>
                          <a:spcPts val="0"/>
                        </a:spcAft>
                        <a:buFont typeface="Symbol"/>
                        <a:buChar char=""/>
                      </a:pPr>
                      <a:r>
                        <a:rPr lang="en-US" sz="1500" dirty="0">
                          <a:latin typeface="Calibri" pitchFamily="34" charset="0"/>
                          <a:cs typeface="Calibri" pitchFamily="34" charset="0"/>
                        </a:rPr>
                        <a:t>Baseline, process documentation, mid term </a:t>
                      </a:r>
                      <a:r>
                        <a:rPr lang="en-US" sz="1500" dirty="0" err="1">
                          <a:latin typeface="Calibri" pitchFamily="34" charset="0"/>
                          <a:cs typeface="Calibri" pitchFamily="34" charset="0"/>
                        </a:rPr>
                        <a:t>evalauation</a:t>
                      </a:r>
                      <a:r>
                        <a:rPr lang="en-US" sz="1500" dirty="0">
                          <a:latin typeface="Calibri" pitchFamily="34" charset="0"/>
                          <a:cs typeface="Calibri" pitchFamily="34" charset="0"/>
                        </a:rPr>
                        <a:t>, specific studies and impact evaluation </a:t>
                      </a:r>
                      <a:endParaRPr lang="en-US" sz="1500" dirty="0">
                        <a:latin typeface="Calibri" pitchFamily="34" charset="0"/>
                        <a:ea typeface="Times New Roman"/>
                        <a:cs typeface="Calibri" pitchFamily="34" charset="0"/>
                      </a:endParaRPr>
                    </a:p>
                  </a:txBody>
                  <a:tcPr marL="68580" marR="68580" marT="0" marB="0" anchor="ctr"/>
                </a:tc>
                <a:tc>
                  <a:txBody>
                    <a:bodyPr/>
                    <a:lstStyle/>
                    <a:p>
                      <a:pPr marL="0" marR="0">
                        <a:lnSpc>
                          <a:spcPct val="115000"/>
                        </a:lnSpc>
                        <a:spcBef>
                          <a:spcPts val="0"/>
                        </a:spcBef>
                        <a:spcAft>
                          <a:spcPts val="0"/>
                        </a:spcAft>
                      </a:pPr>
                      <a:r>
                        <a:rPr lang="en-US" sz="1500" dirty="0">
                          <a:latin typeface="Calibri" pitchFamily="34" charset="0"/>
                          <a:cs typeface="Calibri" pitchFamily="34" charset="0"/>
                        </a:rPr>
                        <a:t>ANSSIRD, PMU and Consultants </a:t>
                      </a:r>
                      <a:endParaRPr lang="en-US" sz="1500" dirty="0">
                        <a:latin typeface="Calibri" pitchFamily="34" charset="0"/>
                        <a:ea typeface="Times New Roman"/>
                        <a:cs typeface="Calibri" pitchFamily="34" charset="0"/>
                      </a:endParaRPr>
                    </a:p>
                  </a:txBody>
                  <a:tcPr marL="68580" marR="68580" marT="0" marB="0" anchor="ctr"/>
                </a:tc>
                <a:tc>
                  <a:txBody>
                    <a:bodyPr/>
                    <a:lstStyle/>
                    <a:p>
                      <a:pPr marL="0" marR="0">
                        <a:lnSpc>
                          <a:spcPct val="115000"/>
                        </a:lnSpc>
                        <a:spcBef>
                          <a:spcPts val="0"/>
                        </a:spcBef>
                        <a:spcAft>
                          <a:spcPts val="0"/>
                        </a:spcAft>
                      </a:pPr>
                      <a:r>
                        <a:rPr lang="en-US" sz="1500" dirty="0">
                          <a:latin typeface="Calibri" pitchFamily="34" charset="0"/>
                          <a:cs typeface="Calibri" pitchFamily="34" charset="0"/>
                        </a:rPr>
                        <a:t>First five years of the Project.</a:t>
                      </a:r>
                      <a:endParaRPr lang="en-US" sz="1500" dirty="0">
                        <a:latin typeface="Calibri" pitchFamily="34" charset="0"/>
                        <a:ea typeface="Times New Roman"/>
                        <a:cs typeface="Calibri" pitchFamily="34"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505200"/>
            <a:ext cx="8229600" cy="1143000"/>
          </a:xfrm>
        </p:spPr>
        <p:txBody>
          <a:bodyPr/>
          <a:lstStyle/>
          <a:p>
            <a:r>
              <a:rPr lang="en-US" dirty="0" smtClean="0"/>
              <a:t>Thank You</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600" dirty="0" smtClean="0"/>
              <a:t>Background</a:t>
            </a:r>
            <a:endParaRPr lang="en-US" sz="3600" dirty="0"/>
          </a:p>
        </p:txBody>
      </p:sp>
      <p:sp>
        <p:nvSpPr>
          <p:cNvPr id="3" name="Content Placeholder 2"/>
          <p:cNvSpPr>
            <a:spLocks noGrp="1"/>
          </p:cNvSpPr>
          <p:nvPr>
            <p:ph idx="1"/>
          </p:nvPr>
        </p:nvSpPr>
        <p:spPr>
          <a:xfrm>
            <a:off x="457200" y="1219200"/>
            <a:ext cx="8229600" cy="5181600"/>
          </a:xfrm>
        </p:spPr>
        <p:txBody>
          <a:bodyPr>
            <a:noAutofit/>
          </a:bodyPr>
          <a:lstStyle/>
          <a:p>
            <a:pPr algn="just">
              <a:spcBef>
                <a:spcPts val="1200"/>
              </a:spcBef>
            </a:pPr>
            <a:r>
              <a:rPr lang="en-US" sz="1800" dirty="0" smtClean="0"/>
              <a:t>The </a:t>
            </a:r>
            <a:r>
              <a:rPr lang="en-US" sz="1800" b="1" dirty="0" smtClean="0"/>
              <a:t>Department of Rural Development and </a:t>
            </a:r>
            <a:r>
              <a:rPr lang="en-US" sz="1800" b="1" dirty="0" err="1" smtClean="0"/>
              <a:t>Panchayati</a:t>
            </a:r>
            <a:r>
              <a:rPr lang="en-US" sz="1800" b="1" dirty="0" smtClean="0"/>
              <a:t> Raj (RDPR) in </a:t>
            </a:r>
            <a:r>
              <a:rPr lang="en-US" sz="1800" b="1" dirty="0"/>
              <a:t>collaboration with The World Bank </a:t>
            </a:r>
            <a:r>
              <a:rPr lang="en-US" sz="1800" dirty="0"/>
              <a:t>implemented the Karnataka Panchayat Strengthening Project (KPSP) </a:t>
            </a:r>
            <a:endParaRPr lang="en-US" sz="1800" dirty="0" smtClean="0"/>
          </a:p>
          <a:p>
            <a:pPr algn="just">
              <a:spcBef>
                <a:spcPts val="1200"/>
              </a:spcBef>
            </a:pPr>
            <a:r>
              <a:rPr lang="en-US" sz="1800" dirty="0" smtClean="0"/>
              <a:t>To </a:t>
            </a:r>
            <a:r>
              <a:rPr lang="en-US" sz="1800" b="1" dirty="0" smtClean="0"/>
              <a:t>improve </a:t>
            </a:r>
            <a:r>
              <a:rPr lang="en-US" sz="1800" b="1" dirty="0"/>
              <a:t>service delivery at Gram Panchayat level </a:t>
            </a:r>
            <a:r>
              <a:rPr lang="en-US" sz="1800" dirty="0"/>
              <a:t>with respect to the management of public resources and delivery of services that local people prioritize and decide by developing the capacities of the District, </a:t>
            </a:r>
            <a:r>
              <a:rPr lang="en-US" sz="1800" dirty="0" err="1"/>
              <a:t>Taluk</a:t>
            </a:r>
            <a:r>
              <a:rPr lang="en-US" sz="1800" dirty="0"/>
              <a:t> and Gram Panchayats (GP</a:t>
            </a:r>
            <a:r>
              <a:rPr lang="en-US" sz="1800" dirty="0" smtClean="0"/>
              <a:t>)</a:t>
            </a:r>
          </a:p>
          <a:p>
            <a:pPr algn="just">
              <a:spcBef>
                <a:spcPts val="1200"/>
              </a:spcBef>
            </a:pPr>
            <a:r>
              <a:rPr lang="en-US" sz="1800" dirty="0" smtClean="0"/>
              <a:t>Coverage  - 39 </a:t>
            </a:r>
            <a:r>
              <a:rPr lang="en-US" sz="1800" dirty="0"/>
              <a:t>‘most backward’ </a:t>
            </a:r>
            <a:r>
              <a:rPr lang="en-US" sz="1800" dirty="0" err="1"/>
              <a:t>taluks</a:t>
            </a:r>
            <a:r>
              <a:rPr lang="en-US" sz="1800" dirty="0"/>
              <a:t> and 1341 Gram Panchayats (GP</a:t>
            </a:r>
            <a:r>
              <a:rPr lang="en-US" sz="1800" dirty="0" smtClean="0"/>
              <a:t>)</a:t>
            </a:r>
          </a:p>
          <a:p>
            <a:pPr algn="just">
              <a:spcBef>
                <a:spcPts val="1200"/>
              </a:spcBef>
            </a:pPr>
            <a:r>
              <a:rPr lang="en-US" sz="1800" dirty="0" smtClean="0"/>
              <a:t>Proposed by </a:t>
            </a:r>
            <a:r>
              <a:rPr lang="en-US" sz="1800" b="1" dirty="0" smtClean="0"/>
              <a:t>including  1355 ‘more backward’ in addition to the ‘most backward GPs’ (with 1431 GPs). making the total coverage to 2786 GPs </a:t>
            </a:r>
          </a:p>
          <a:p>
            <a:pPr algn="just">
              <a:spcBef>
                <a:spcPts val="1200"/>
              </a:spcBef>
            </a:pPr>
            <a:r>
              <a:rPr lang="en-US" sz="1800" dirty="0" smtClean="0"/>
              <a:t>A number of  </a:t>
            </a:r>
            <a:r>
              <a:rPr lang="en-US" sz="1800" b="1" dirty="0" err="1" smtClean="0"/>
              <a:t>Talukas</a:t>
            </a:r>
            <a:r>
              <a:rPr lang="en-US" sz="1800" b="1" dirty="0" smtClean="0"/>
              <a:t> / GPs  to be covered under the  project are </a:t>
            </a:r>
            <a:r>
              <a:rPr lang="en-US" sz="1800" b="1" dirty="0"/>
              <a:t>situated in remote areas inhabited by indigenous </a:t>
            </a:r>
            <a:r>
              <a:rPr lang="en-US" sz="1800" b="1" dirty="0" smtClean="0"/>
              <a:t>populations</a:t>
            </a:r>
            <a:endParaRPr lang="en-US" sz="1800" b="1" dirty="0"/>
          </a:p>
          <a:p>
            <a:pPr algn="just">
              <a:spcBef>
                <a:spcPts val="1200"/>
              </a:spcBef>
            </a:pPr>
            <a:r>
              <a:rPr lang="en-US" sz="1800" dirty="0" smtClean="0"/>
              <a:t>The </a:t>
            </a:r>
            <a:r>
              <a:rPr lang="en-US" sz="1800" dirty="0"/>
              <a:t>purpose of Indigenous Peoples Plan is </a:t>
            </a:r>
            <a:r>
              <a:rPr lang="en-US" sz="1800" b="1" dirty="0"/>
              <a:t>to provide </a:t>
            </a:r>
            <a:r>
              <a:rPr lang="en-US" sz="1800" b="1" dirty="0" smtClean="0"/>
              <a:t>due consideration for </a:t>
            </a:r>
            <a:r>
              <a:rPr lang="en-US" sz="1800" b="1" dirty="0"/>
              <a:t>the distinct needs and aspirations of indigenous populations (Scheduled Tribes and Primitive Tribes) living in project areas </a:t>
            </a:r>
            <a:r>
              <a:rPr lang="en-US" sz="1800" dirty="0"/>
              <a:t>as key beneficiaries of the project and to meet the requirements of World bank’s Operation Policy 4.10 on Indigenous people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vert="horz" lIns="91440" tIns="45720" rIns="91440" bIns="45720" rtlCol="0" anchor="ctr">
            <a:normAutofit fontScale="90000"/>
          </a:bodyPr>
          <a:lstStyle/>
          <a:p>
            <a:r>
              <a:rPr lang="en-US" sz="3100" dirty="0"/>
              <a:t>SCHEDULED TRIBES  AND PARTICULARLY VULNERABLE TRIBAL GROUP (PVTG) IN </a:t>
            </a:r>
            <a:r>
              <a:rPr lang="en-US" sz="3100" dirty="0" smtClean="0"/>
              <a:t>KARNATAKA</a:t>
            </a:r>
            <a:endParaRPr lang="en-US" dirty="0"/>
          </a:p>
        </p:txBody>
      </p:sp>
      <p:sp>
        <p:nvSpPr>
          <p:cNvPr id="3" name="Content Placeholder 2"/>
          <p:cNvSpPr>
            <a:spLocks noGrp="1"/>
          </p:cNvSpPr>
          <p:nvPr>
            <p:ph idx="1"/>
          </p:nvPr>
        </p:nvSpPr>
        <p:spPr/>
        <p:txBody>
          <a:bodyPr>
            <a:noAutofit/>
          </a:bodyPr>
          <a:lstStyle/>
          <a:p>
            <a:pPr>
              <a:spcBef>
                <a:spcPts val="1800"/>
              </a:spcBef>
            </a:pPr>
            <a:r>
              <a:rPr lang="en-US" sz="2000" b="1" dirty="0" smtClean="0"/>
              <a:t>Scheduled </a:t>
            </a:r>
            <a:r>
              <a:rPr lang="en-US" sz="2000" b="1" dirty="0"/>
              <a:t>Tribes </a:t>
            </a:r>
            <a:r>
              <a:rPr lang="en-US" sz="2000" b="1" dirty="0" smtClean="0"/>
              <a:t>population in the state accounts to </a:t>
            </a:r>
            <a:r>
              <a:rPr lang="en-US" sz="2000" b="1" dirty="0"/>
              <a:t>6.95 </a:t>
            </a:r>
            <a:r>
              <a:rPr lang="en-US" sz="2000" b="1" dirty="0" smtClean="0"/>
              <a:t>% to </a:t>
            </a:r>
            <a:r>
              <a:rPr lang="en-US" sz="2000" b="1" dirty="0"/>
              <a:t>total </a:t>
            </a:r>
            <a:r>
              <a:rPr lang="en-US" sz="2000" b="1" dirty="0" smtClean="0"/>
              <a:t>population</a:t>
            </a:r>
          </a:p>
          <a:p>
            <a:pPr>
              <a:spcBef>
                <a:spcPts val="1800"/>
              </a:spcBef>
            </a:pPr>
            <a:r>
              <a:rPr lang="en-US" sz="2000" dirty="0" smtClean="0"/>
              <a:t>In Karnataka, there are </a:t>
            </a:r>
            <a:r>
              <a:rPr lang="en-US" sz="2000" b="1" dirty="0" smtClean="0"/>
              <a:t>about 50 Scheduled Tribe </a:t>
            </a:r>
            <a:r>
              <a:rPr lang="en-US" sz="2000" b="1" dirty="0"/>
              <a:t>communities </a:t>
            </a:r>
            <a:r>
              <a:rPr lang="en-US" sz="2000" dirty="0"/>
              <a:t>living according to the Constitution (Scheduled Tribes) Order (Amendment) Act </a:t>
            </a:r>
            <a:r>
              <a:rPr lang="en-US" sz="2000" dirty="0" smtClean="0"/>
              <a:t>2003</a:t>
            </a:r>
          </a:p>
          <a:p>
            <a:pPr>
              <a:spcBef>
                <a:spcPts val="1800"/>
              </a:spcBef>
            </a:pPr>
            <a:r>
              <a:rPr lang="en-US" sz="2000" dirty="0" smtClean="0"/>
              <a:t>The </a:t>
            </a:r>
            <a:r>
              <a:rPr lang="en-US" sz="2000" dirty="0"/>
              <a:t>proportion of members belonging to scheduled castes, scheduled tribes, woman and other backward classes in Gram Panchayats is 18 per cent, </a:t>
            </a:r>
            <a:r>
              <a:rPr lang="en-US" sz="2000" b="1" dirty="0"/>
              <a:t>11 per cent</a:t>
            </a:r>
            <a:r>
              <a:rPr lang="en-US" sz="2000" dirty="0"/>
              <a:t>, 44 per cent and 33 per cent respectively</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vert="horz" lIns="91440" tIns="45720" rIns="91440" bIns="45720" rtlCol="0" anchor="ctr">
            <a:normAutofit/>
          </a:bodyPr>
          <a:lstStyle/>
          <a:p>
            <a:r>
              <a:rPr lang="en-US" sz="2800" dirty="0" smtClean="0"/>
              <a:t>PREPARATION OF TDP</a:t>
            </a:r>
            <a:endParaRPr lang="en-US" sz="2800" dirty="0"/>
          </a:p>
        </p:txBody>
      </p:sp>
      <p:sp>
        <p:nvSpPr>
          <p:cNvPr id="3" name="Content Placeholder 2"/>
          <p:cNvSpPr>
            <a:spLocks noGrp="1"/>
          </p:cNvSpPr>
          <p:nvPr>
            <p:ph idx="1"/>
          </p:nvPr>
        </p:nvSpPr>
        <p:spPr>
          <a:xfrm>
            <a:off x="457200" y="1752600"/>
            <a:ext cx="8229600" cy="4325112"/>
          </a:xfrm>
        </p:spPr>
        <p:txBody>
          <a:bodyPr>
            <a:normAutofit/>
          </a:bodyPr>
          <a:lstStyle/>
          <a:p>
            <a:pPr>
              <a:spcBef>
                <a:spcPts val="1800"/>
              </a:spcBef>
            </a:pPr>
            <a:r>
              <a:rPr lang="en-US" sz="2000" dirty="0" smtClean="0"/>
              <a:t>Study initiated by DAC</a:t>
            </a:r>
          </a:p>
          <a:p>
            <a:pPr>
              <a:spcBef>
                <a:spcPts val="1800"/>
              </a:spcBef>
            </a:pPr>
            <a:r>
              <a:rPr lang="en-US" sz="2000" dirty="0" smtClean="0"/>
              <a:t>Literature review supported by field work </a:t>
            </a:r>
            <a:r>
              <a:rPr lang="en-US" sz="2000" b="1" dirty="0" smtClean="0"/>
              <a:t>in </a:t>
            </a:r>
            <a:r>
              <a:rPr lang="en-US" sz="2000" b="1" dirty="0"/>
              <a:t>12 Gram </a:t>
            </a:r>
            <a:r>
              <a:rPr lang="en-US" sz="2000" b="1" dirty="0" smtClean="0"/>
              <a:t>Panchayats </a:t>
            </a:r>
            <a:r>
              <a:rPr lang="en-US" sz="2000" b="1" dirty="0"/>
              <a:t>from 3 blocks</a:t>
            </a:r>
            <a:r>
              <a:rPr lang="en-US" sz="2000" dirty="0"/>
              <a:t> from </a:t>
            </a:r>
            <a:r>
              <a:rPr lang="en-US" sz="2000" b="1" dirty="0"/>
              <a:t>three different  districts </a:t>
            </a:r>
            <a:r>
              <a:rPr lang="en-US" sz="2000" dirty="0"/>
              <a:t>in the project </a:t>
            </a:r>
            <a:r>
              <a:rPr lang="en-US" sz="2000" dirty="0" smtClean="0"/>
              <a:t>area</a:t>
            </a:r>
          </a:p>
          <a:p>
            <a:pPr>
              <a:spcBef>
                <a:spcPts val="1800"/>
              </a:spcBef>
            </a:pPr>
            <a:r>
              <a:rPr lang="en-US" sz="2000" dirty="0"/>
              <a:t>F</a:t>
            </a:r>
            <a:r>
              <a:rPr lang="en-US" sz="2000" dirty="0" smtClean="0"/>
              <a:t>ield </a:t>
            </a:r>
            <a:r>
              <a:rPr lang="en-US" sz="2000" dirty="0"/>
              <a:t>work at District and </a:t>
            </a:r>
            <a:r>
              <a:rPr lang="en-US" sz="2000" dirty="0" err="1"/>
              <a:t>Taluk</a:t>
            </a:r>
            <a:r>
              <a:rPr lang="en-US" sz="2000" dirty="0"/>
              <a:t> level included </a:t>
            </a:r>
            <a:r>
              <a:rPr lang="en-US" sz="2000" b="1" dirty="0"/>
              <a:t>meetings with the key officials and  semi structured interviews were conducted with PRI Members and Gram Panchayat </a:t>
            </a:r>
            <a:r>
              <a:rPr lang="en-US" sz="2000" b="1" dirty="0" smtClean="0"/>
              <a:t>staff</a:t>
            </a:r>
          </a:p>
          <a:p>
            <a:pPr>
              <a:spcBef>
                <a:spcPts val="1800"/>
              </a:spcBef>
            </a:pPr>
            <a:r>
              <a:rPr lang="en-US" sz="2000" dirty="0" smtClean="0"/>
              <a:t>Study </a:t>
            </a:r>
            <a:r>
              <a:rPr lang="en-US" sz="2000" dirty="0"/>
              <a:t>team organized </a:t>
            </a:r>
            <a:r>
              <a:rPr lang="en-US" sz="2000" b="1" dirty="0"/>
              <a:t>1 FGDs for Scheduled Tribe community members in each of the 12 GPs </a:t>
            </a:r>
            <a:r>
              <a:rPr lang="en-US" sz="2000" dirty="0"/>
              <a:t>to gather qualitative </a:t>
            </a:r>
            <a:r>
              <a:rPr lang="en-US" sz="2000" dirty="0" smtClean="0"/>
              <a:t>feedback</a:t>
            </a:r>
          </a:p>
          <a:p>
            <a:pPr>
              <a:spcBef>
                <a:spcPts val="1800"/>
              </a:spcBef>
            </a:pP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dirty="0"/>
              <a:t>Insights from this exercise conclude that more than social group of a person, the aspects such as low awareness, literacy and capacities which are comparatively higher among </a:t>
            </a:r>
            <a:r>
              <a:rPr lang="en-US" dirty="0" err="1"/>
              <a:t>STs</a:t>
            </a:r>
            <a:r>
              <a:rPr lang="en-US" dirty="0"/>
              <a:t> particularly women are the main reasons for exclusion from the local development process. </a:t>
            </a:r>
            <a:endParaRPr lang="en-US" dirty="0" smtClean="0"/>
          </a:p>
          <a:p>
            <a:r>
              <a:rPr lang="en-US" dirty="0" smtClean="0"/>
              <a:t>As </a:t>
            </a:r>
            <a:r>
              <a:rPr lang="en-US" dirty="0"/>
              <a:t>there are sufficient social policy measures and legislations by the Government to ensure the inclusion of the backward groups including ST, it is not possible to exclude SC, ST and women as such from the benefit sharing process. </a:t>
            </a:r>
            <a:endParaRPr lang="en-US" dirty="0" smtClean="0"/>
          </a:p>
          <a:p>
            <a:r>
              <a:rPr lang="en-US" dirty="0" smtClean="0"/>
              <a:t>The </a:t>
            </a:r>
            <a:r>
              <a:rPr lang="en-US" dirty="0"/>
              <a:t>sub sets which are typically excluded are the economically weaker sections, community members without any inclination to the political </a:t>
            </a:r>
            <a:r>
              <a:rPr lang="en-US" dirty="0" smtClean="0"/>
              <a:t>parties</a:t>
            </a:r>
            <a:endParaRPr lang="en-US" dirty="0"/>
          </a:p>
          <a:p>
            <a:r>
              <a:rPr lang="en-US" dirty="0" smtClean="0"/>
              <a:t>Karnataka </a:t>
            </a:r>
            <a:r>
              <a:rPr lang="en-US" dirty="0" err="1"/>
              <a:t>Panchayati</a:t>
            </a:r>
            <a:r>
              <a:rPr lang="en-US" dirty="0"/>
              <a:t> Raj system and its various mechanisms have in-built provisions which act as positive drivers to address the issues of exclusion, accountability and participation.  </a:t>
            </a:r>
            <a:r>
              <a:rPr lang="en-US" dirty="0" smtClean="0"/>
              <a:t>The </a:t>
            </a:r>
            <a:r>
              <a:rPr lang="en-US" dirty="0"/>
              <a:t>planning guidelines, social audit mechanisms, Social Justice Committee and the reservation itself are such mechanisms. </a:t>
            </a:r>
            <a:endParaRPr lang="en-US" dirty="0" smtClean="0"/>
          </a:p>
          <a:p>
            <a:r>
              <a:rPr lang="en-US" dirty="0" smtClean="0"/>
              <a:t>There remains </a:t>
            </a:r>
            <a:r>
              <a:rPr lang="en-US" dirty="0"/>
              <a:t>challenges and barriers to change which are reflected in the lives of </a:t>
            </a:r>
            <a:r>
              <a:rPr lang="en-US" dirty="0" err="1"/>
              <a:t>tribals</a:t>
            </a:r>
            <a:r>
              <a:rPr lang="en-US" dirty="0"/>
              <a:t> and other historically disadvantaged sections of the society</a:t>
            </a:r>
            <a:r>
              <a:rPr lang="en-US" dirty="0" smtClean="0"/>
              <a:t>.</a:t>
            </a:r>
          </a:p>
        </p:txBody>
      </p:sp>
      <p:sp>
        <p:nvSpPr>
          <p:cNvPr id="4" name="Title 1"/>
          <p:cNvSpPr txBox="1">
            <a:spLocks/>
          </p:cNvSpPr>
          <p:nvPr/>
        </p:nvSpPr>
        <p:spPr>
          <a:xfrm>
            <a:off x="457200" y="762000"/>
            <a:ext cx="8229600" cy="1066800"/>
          </a:xfrm>
          <a:prstGeom prst="rect">
            <a:avLst/>
          </a:prstGeom>
        </p:spPr>
        <p:txBody>
          <a:bodyPr vert="horz" lIns="91440" tIns="45720" rIns="91440" bIns="45720" rtlCol="0" anchor="ctr">
            <a:normAutofit/>
          </a:bodyPr>
          <a:lstStyle>
            <a:lvl1pPr algn="l" rtl="0" eaLnBrk="1" latinLnBrk="0" hangingPunct="1">
              <a:spcBef>
                <a:spcPct val="0"/>
              </a:spcBef>
              <a:buNone/>
              <a:defRPr kumimoji="0" sz="4000" kern="1200">
                <a:solidFill>
                  <a:schemeClr val="tx2"/>
                </a:solidFill>
                <a:latin typeface="Calibri" pitchFamily="34" charset="0"/>
                <a:ea typeface="+mj-ea"/>
                <a:cs typeface="Calibri" pitchFamily="34" charset="0"/>
              </a:defRPr>
            </a:lvl1pPr>
          </a:lstStyle>
          <a:p>
            <a:r>
              <a:rPr lang="en-US" sz="2800" smtClean="0"/>
              <a:t>PREPARATION OF TDP</a:t>
            </a:r>
            <a:endParaRPr lang="en-US" sz="2800" dirty="0"/>
          </a:p>
        </p:txBody>
      </p:sp>
    </p:spTree>
    <p:extLst>
      <p:ext uri="{BB962C8B-B14F-4D97-AF65-F5344CB8AC3E}">
        <p14:creationId xmlns:p14="http://schemas.microsoft.com/office/powerpoint/2010/main" val="2294300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458200" cy="1066800"/>
          </a:xfrm>
        </p:spPr>
        <p:txBody>
          <a:bodyPr vert="horz" lIns="91440" tIns="45720" rIns="91440" bIns="45720" rtlCol="0" anchor="ctr">
            <a:noAutofit/>
          </a:bodyPr>
          <a:lstStyle/>
          <a:p>
            <a:r>
              <a:rPr lang="en-US" sz="2000" b="1" dirty="0" smtClean="0"/>
              <a:t>STRATEGY FOR INCLUSION OF TRIBAL AND OTHER DISADVANTAGED GROUPS</a:t>
            </a:r>
            <a:r>
              <a:rPr lang="en-US" sz="2000" b="1" dirty="0"/>
              <a:t/>
            </a:r>
            <a:br>
              <a:rPr lang="en-US" sz="2000" b="1" dirty="0"/>
            </a:br>
            <a:endParaRPr lang="en-US" sz="2000" b="1" dirty="0"/>
          </a:p>
        </p:txBody>
      </p:sp>
      <p:graphicFrame>
        <p:nvGraphicFramePr>
          <p:cNvPr id="5" name="Table 4"/>
          <p:cNvGraphicFramePr>
            <a:graphicFrameLocks noGrp="1"/>
          </p:cNvGraphicFramePr>
          <p:nvPr>
            <p:extLst>
              <p:ext uri="{D42A27DB-BD31-4B8C-83A1-F6EECF244321}">
                <p14:modId xmlns:p14="http://schemas.microsoft.com/office/powerpoint/2010/main" val="1459530064"/>
              </p:ext>
            </p:extLst>
          </p:nvPr>
        </p:nvGraphicFramePr>
        <p:xfrm>
          <a:off x="228600" y="1143000"/>
          <a:ext cx="8763000" cy="5722620"/>
        </p:xfrm>
        <a:graphic>
          <a:graphicData uri="http://schemas.openxmlformats.org/drawingml/2006/table">
            <a:tbl>
              <a:tblPr firstRow="1" bandRow="1">
                <a:tableStyleId>{B301B821-A1FF-4177-AEE7-76D212191A09}</a:tableStyleId>
              </a:tblPr>
              <a:tblGrid>
                <a:gridCol w="1274619"/>
                <a:gridCol w="4541532"/>
                <a:gridCol w="2946849"/>
              </a:tblGrid>
              <a:tr h="408432">
                <a:tc>
                  <a:txBody>
                    <a:bodyPr/>
                    <a:lstStyle/>
                    <a:p>
                      <a:pPr marL="0" marR="0" algn="ctr">
                        <a:lnSpc>
                          <a:spcPct val="115000"/>
                        </a:lnSpc>
                        <a:spcBef>
                          <a:spcPts val="0"/>
                        </a:spcBef>
                        <a:spcAft>
                          <a:spcPts val="0"/>
                        </a:spcAft>
                      </a:pPr>
                      <a:r>
                        <a:rPr lang="en-US" sz="1500" dirty="0">
                          <a:latin typeface="Calibri" pitchFamily="34" charset="0"/>
                          <a:cs typeface="Calibri" pitchFamily="34" charset="0"/>
                        </a:rPr>
                        <a:t>Area</a:t>
                      </a:r>
                      <a:endParaRPr lang="en-US" sz="1500" dirty="0">
                        <a:latin typeface="Calibri" pitchFamily="34" charset="0"/>
                        <a:ea typeface="Times New Roman"/>
                        <a:cs typeface="Calibri" pitchFamily="34" charset="0"/>
                      </a:endParaRPr>
                    </a:p>
                  </a:txBody>
                  <a:tcPr marL="57828" marR="57828" marT="0" marB="0"/>
                </a:tc>
                <a:tc>
                  <a:txBody>
                    <a:bodyPr/>
                    <a:lstStyle/>
                    <a:p>
                      <a:pPr marL="0" marR="0" algn="ctr">
                        <a:lnSpc>
                          <a:spcPct val="115000"/>
                        </a:lnSpc>
                        <a:spcBef>
                          <a:spcPts val="0"/>
                        </a:spcBef>
                        <a:spcAft>
                          <a:spcPts val="0"/>
                        </a:spcAft>
                      </a:pPr>
                      <a:r>
                        <a:rPr lang="en-US" sz="1500" dirty="0">
                          <a:latin typeface="Calibri" pitchFamily="34" charset="0"/>
                          <a:cs typeface="Calibri" pitchFamily="34" charset="0"/>
                        </a:rPr>
                        <a:t>Suggested strategy</a:t>
                      </a:r>
                      <a:endParaRPr lang="en-US" sz="1500" dirty="0">
                        <a:latin typeface="Calibri" pitchFamily="34" charset="0"/>
                        <a:ea typeface="Times New Roman"/>
                        <a:cs typeface="Calibri" pitchFamily="34" charset="0"/>
                      </a:endParaRPr>
                    </a:p>
                  </a:txBody>
                  <a:tcPr marL="57828" marR="57828" marT="0" marB="0"/>
                </a:tc>
                <a:tc>
                  <a:txBody>
                    <a:bodyPr/>
                    <a:lstStyle/>
                    <a:p>
                      <a:pPr marL="0" marR="0" algn="ctr">
                        <a:lnSpc>
                          <a:spcPct val="115000"/>
                        </a:lnSpc>
                        <a:spcBef>
                          <a:spcPts val="0"/>
                        </a:spcBef>
                        <a:spcAft>
                          <a:spcPts val="0"/>
                        </a:spcAft>
                      </a:pPr>
                      <a:r>
                        <a:rPr lang="en-US" sz="1500" dirty="0">
                          <a:latin typeface="Calibri" pitchFamily="34" charset="0"/>
                          <a:cs typeface="Calibri" pitchFamily="34" charset="0"/>
                        </a:rPr>
                        <a:t>Proposed Project Component </a:t>
                      </a:r>
                      <a:endParaRPr lang="en-US" sz="1500" dirty="0">
                        <a:latin typeface="Calibri" pitchFamily="34" charset="0"/>
                        <a:ea typeface="Times New Roman"/>
                        <a:cs typeface="Calibri" pitchFamily="34" charset="0"/>
                      </a:endParaRPr>
                    </a:p>
                  </a:txBody>
                  <a:tcPr marL="57828" marR="57828" marT="0" marB="0"/>
                </a:tc>
              </a:tr>
              <a:tr h="1021080">
                <a:tc>
                  <a:txBody>
                    <a:bodyPr/>
                    <a:lstStyle/>
                    <a:p>
                      <a:pPr marL="0" marR="0" algn="just">
                        <a:lnSpc>
                          <a:spcPct val="115000"/>
                        </a:lnSpc>
                        <a:spcBef>
                          <a:spcPts val="0"/>
                        </a:spcBef>
                        <a:spcAft>
                          <a:spcPts val="0"/>
                        </a:spcAft>
                      </a:pPr>
                      <a:r>
                        <a:rPr lang="en-US" sz="1500">
                          <a:latin typeface="Calibri" pitchFamily="34" charset="0"/>
                          <a:cs typeface="Calibri" pitchFamily="34" charset="0"/>
                        </a:rPr>
                        <a:t>Awareness</a:t>
                      </a:r>
                      <a:endParaRPr lang="en-US" sz="1500">
                        <a:latin typeface="Calibri" pitchFamily="34" charset="0"/>
                        <a:ea typeface="Times New Roman"/>
                        <a:cs typeface="Calibri" pitchFamily="34" charset="0"/>
                      </a:endParaRPr>
                    </a:p>
                  </a:txBody>
                  <a:tcPr marL="57828" marR="57828" marT="0" marB="0"/>
                </a:tc>
                <a:tc>
                  <a:txBody>
                    <a:bodyPr/>
                    <a:lstStyle/>
                    <a:p>
                      <a:pPr marL="342900" marR="0" lvl="0" indent="-342900" algn="just">
                        <a:lnSpc>
                          <a:spcPct val="115000"/>
                        </a:lnSpc>
                        <a:spcBef>
                          <a:spcPts val="0"/>
                        </a:spcBef>
                        <a:spcAft>
                          <a:spcPts val="0"/>
                        </a:spcAft>
                        <a:buFont typeface="Symbol"/>
                        <a:buChar char=""/>
                      </a:pPr>
                      <a:r>
                        <a:rPr lang="en-US" sz="1500" b="1" dirty="0">
                          <a:latin typeface="Calibri" pitchFamily="34" charset="0"/>
                          <a:cs typeface="Calibri" pitchFamily="34" charset="0"/>
                        </a:rPr>
                        <a:t>Revamped Communication Plan with </a:t>
                      </a:r>
                      <a:r>
                        <a:rPr lang="en-US" sz="1500" dirty="0">
                          <a:latin typeface="Calibri" pitchFamily="34" charset="0"/>
                          <a:cs typeface="Calibri" pitchFamily="34" charset="0"/>
                        </a:rPr>
                        <a:t>better outreach and increased effectiveness</a:t>
                      </a:r>
                    </a:p>
                    <a:p>
                      <a:pPr marL="342900" marR="0" lvl="0" indent="-342900" algn="just">
                        <a:lnSpc>
                          <a:spcPct val="115000"/>
                        </a:lnSpc>
                        <a:spcBef>
                          <a:spcPts val="0"/>
                        </a:spcBef>
                        <a:spcAft>
                          <a:spcPts val="0"/>
                        </a:spcAft>
                        <a:buFont typeface="Symbol"/>
                        <a:buChar char=""/>
                      </a:pPr>
                      <a:r>
                        <a:rPr lang="en-US" sz="1500" b="1" dirty="0">
                          <a:latin typeface="Calibri" pitchFamily="34" charset="0"/>
                          <a:cs typeface="Calibri" pitchFamily="34" charset="0"/>
                        </a:rPr>
                        <a:t>Introduce mechanisms to create awareness </a:t>
                      </a:r>
                      <a:r>
                        <a:rPr lang="en-US" sz="1500" dirty="0">
                          <a:latin typeface="Calibri" pitchFamily="34" charset="0"/>
                          <a:cs typeface="Calibri" pitchFamily="34" charset="0"/>
                        </a:rPr>
                        <a:t>on various planning, monitoring and budgetary provisions under the PRI system.</a:t>
                      </a:r>
                      <a:endParaRPr lang="en-US" sz="1500" dirty="0">
                        <a:latin typeface="Calibri" pitchFamily="34" charset="0"/>
                        <a:ea typeface="Times New Roman"/>
                        <a:cs typeface="Calibri" pitchFamily="34" charset="0"/>
                      </a:endParaRPr>
                    </a:p>
                  </a:txBody>
                  <a:tcPr marL="57828" marR="57828" marT="0" marB="0"/>
                </a:tc>
                <a:tc>
                  <a:txBody>
                    <a:bodyPr/>
                    <a:lstStyle/>
                    <a:p>
                      <a:pPr marL="342900" marR="0" lvl="0" indent="-342900" algn="just">
                        <a:lnSpc>
                          <a:spcPct val="115000"/>
                        </a:lnSpc>
                        <a:spcBef>
                          <a:spcPts val="0"/>
                        </a:spcBef>
                        <a:spcAft>
                          <a:spcPts val="0"/>
                        </a:spcAft>
                        <a:buFont typeface="Symbol"/>
                        <a:buChar char=""/>
                      </a:pPr>
                      <a:r>
                        <a:rPr lang="en-US" sz="1500">
                          <a:latin typeface="Calibri" pitchFamily="34" charset="0"/>
                          <a:cs typeface="Calibri" pitchFamily="34" charset="0"/>
                        </a:rPr>
                        <a:t>Component (B) Institutional Development (building capacity of Gram Panchayats) </a:t>
                      </a:r>
                      <a:endParaRPr lang="en-US" sz="1500">
                        <a:latin typeface="Calibri" pitchFamily="34" charset="0"/>
                        <a:ea typeface="Times New Roman"/>
                        <a:cs typeface="Calibri" pitchFamily="34" charset="0"/>
                      </a:endParaRPr>
                    </a:p>
                  </a:txBody>
                  <a:tcPr marL="57828" marR="57828" marT="0" marB="0"/>
                </a:tc>
              </a:tr>
              <a:tr h="1633728">
                <a:tc>
                  <a:txBody>
                    <a:bodyPr/>
                    <a:lstStyle/>
                    <a:p>
                      <a:pPr marL="0" marR="0" algn="just">
                        <a:lnSpc>
                          <a:spcPct val="115000"/>
                        </a:lnSpc>
                        <a:spcBef>
                          <a:spcPts val="0"/>
                        </a:spcBef>
                        <a:spcAft>
                          <a:spcPts val="0"/>
                        </a:spcAft>
                      </a:pPr>
                      <a:r>
                        <a:rPr lang="en-US" sz="1500">
                          <a:latin typeface="Calibri" pitchFamily="34" charset="0"/>
                          <a:cs typeface="Calibri" pitchFamily="34" charset="0"/>
                        </a:rPr>
                        <a:t>Participation</a:t>
                      </a:r>
                      <a:endParaRPr lang="en-US" sz="1500">
                        <a:latin typeface="Calibri" pitchFamily="34" charset="0"/>
                        <a:ea typeface="Times New Roman"/>
                        <a:cs typeface="Calibri" pitchFamily="34" charset="0"/>
                      </a:endParaRPr>
                    </a:p>
                  </a:txBody>
                  <a:tcPr marL="57828" marR="57828" marT="0" marB="0"/>
                </a:tc>
                <a:tc>
                  <a:txBody>
                    <a:bodyPr/>
                    <a:lstStyle/>
                    <a:p>
                      <a:pPr marL="342900" marR="0" lvl="0" indent="-342900" algn="just">
                        <a:lnSpc>
                          <a:spcPct val="115000"/>
                        </a:lnSpc>
                        <a:spcBef>
                          <a:spcPts val="0"/>
                        </a:spcBef>
                        <a:spcAft>
                          <a:spcPts val="0"/>
                        </a:spcAft>
                        <a:buFont typeface="Symbol"/>
                        <a:buChar char=""/>
                      </a:pPr>
                      <a:r>
                        <a:rPr lang="en-US" sz="1500" b="1" dirty="0">
                          <a:latin typeface="Calibri" pitchFamily="34" charset="0"/>
                          <a:cs typeface="Calibri" pitchFamily="34" charset="0"/>
                        </a:rPr>
                        <a:t>Improved guidelines for preparation of perspective plans </a:t>
                      </a:r>
                      <a:r>
                        <a:rPr lang="en-US" sz="1500" dirty="0">
                          <a:latin typeface="Calibri" pitchFamily="34" charset="0"/>
                          <a:cs typeface="Calibri" pitchFamily="34" charset="0"/>
                        </a:rPr>
                        <a:t>to match demand and supply</a:t>
                      </a:r>
                    </a:p>
                    <a:p>
                      <a:pPr marL="342900" marR="0" lvl="0" indent="-342900" algn="just">
                        <a:lnSpc>
                          <a:spcPct val="115000"/>
                        </a:lnSpc>
                        <a:spcBef>
                          <a:spcPts val="0"/>
                        </a:spcBef>
                        <a:spcAft>
                          <a:spcPts val="0"/>
                        </a:spcAft>
                        <a:buFont typeface="Symbol"/>
                        <a:buChar char=""/>
                      </a:pPr>
                      <a:r>
                        <a:rPr lang="en-US" sz="1500" b="1" dirty="0">
                          <a:latin typeface="Calibri" pitchFamily="34" charset="0"/>
                          <a:cs typeface="Calibri" pitchFamily="34" charset="0"/>
                        </a:rPr>
                        <a:t>Introduce mechanisms to prepare </a:t>
                      </a:r>
                      <a:r>
                        <a:rPr lang="en-US" sz="1500" b="1" dirty="0" err="1">
                          <a:latin typeface="Calibri" pitchFamily="34" charset="0"/>
                          <a:cs typeface="Calibri" pitchFamily="34" charset="0"/>
                        </a:rPr>
                        <a:t>longlist</a:t>
                      </a:r>
                      <a:r>
                        <a:rPr lang="en-US" sz="1500" b="1" dirty="0">
                          <a:latin typeface="Calibri" pitchFamily="34" charset="0"/>
                          <a:cs typeface="Calibri" pitchFamily="34" charset="0"/>
                        </a:rPr>
                        <a:t> of beneficiaries and transparency in procedure </a:t>
                      </a:r>
                      <a:r>
                        <a:rPr lang="en-US" sz="1500" dirty="0">
                          <a:latin typeface="Calibri" pitchFamily="34" charset="0"/>
                          <a:cs typeface="Calibri" pitchFamily="34" charset="0"/>
                        </a:rPr>
                        <a:t>for selection in annual plans.</a:t>
                      </a:r>
                      <a:endParaRPr lang="en-US" sz="1500" dirty="0">
                        <a:latin typeface="Calibri" pitchFamily="34" charset="0"/>
                        <a:ea typeface="Times New Roman"/>
                        <a:cs typeface="Calibri" pitchFamily="34" charset="0"/>
                      </a:endParaRPr>
                    </a:p>
                  </a:txBody>
                  <a:tcPr marL="57828" marR="57828" marT="0" marB="0"/>
                </a:tc>
                <a:tc>
                  <a:txBody>
                    <a:bodyPr/>
                    <a:lstStyle/>
                    <a:p>
                      <a:pPr marL="342900" marR="0" lvl="0" indent="-342900" algn="just">
                        <a:lnSpc>
                          <a:spcPct val="115000"/>
                        </a:lnSpc>
                        <a:spcBef>
                          <a:spcPts val="0"/>
                        </a:spcBef>
                        <a:spcAft>
                          <a:spcPts val="0"/>
                        </a:spcAft>
                        <a:buFont typeface="Symbol"/>
                        <a:buChar char=""/>
                      </a:pPr>
                      <a:r>
                        <a:rPr lang="en-US" sz="1500" dirty="0">
                          <a:latin typeface="Calibri" pitchFamily="34" charset="0"/>
                          <a:cs typeface="Calibri" pitchFamily="34" charset="0"/>
                        </a:rPr>
                        <a:t>Component (A) Block Grants to Gram Panchayats; </a:t>
                      </a:r>
                    </a:p>
                    <a:p>
                      <a:pPr marL="342900" marR="0" lvl="0" indent="-342900" algn="just">
                        <a:lnSpc>
                          <a:spcPct val="115000"/>
                        </a:lnSpc>
                        <a:spcBef>
                          <a:spcPts val="0"/>
                        </a:spcBef>
                        <a:spcAft>
                          <a:spcPts val="0"/>
                        </a:spcAft>
                        <a:buFont typeface="Symbol"/>
                        <a:buChar char=""/>
                      </a:pPr>
                      <a:r>
                        <a:rPr lang="en-US" sz="1500" dirty="0">
                          <a:latin typeface="Calibri" pitchFamily="34" charset="0"/>
                          <a:cs typeface="Calibri" pitchFamily="34" charset="0"/>
                        </a:rPr>
                        <a:t>Component (B) Institutional Development (building capacity of Gram Panchayats) </a:t>
                      </a:r>
                      <a:endParaRPr lang="en-US" sz="1500" dirty="0">
                        <a:latin typeface="Calibri" pitchFamily="34" charset="0"/>
                        <a:ea typeface="Times New Roman"/>
                        <a:cs typeface="Calibri" pitchFamily="34" charset="0"/>
                      </a:endParaRPr>
                    </a:p>
                  </a:txBody>
                  <a:tcPr marL="57828" marR="57828" marT="0" marB="0"/>
                </a:tc>
              </a:tr>
              <a:tr h="2042160">
                <a:tc>
                  <a:txBody>
                    <a:bodyPr/>
                    <a:lstStyle/>
                    <a:p>
                      <a:pPr marL="0" marR="0" algn="just">
                        <a:lnSpc>
                          <a:spcPct val="115000"/>
                        </a:lnSpc>
                        <a:spcBef>
                          <a:spcPts val="0"/>
                        </a:spcBef>
                        <a:spcAft>
                          <a:spcPts val="0"/>
                        </a:spcAft>
                      </a:pPr>
                      <a:r>
                        <a:rPr lang="en-US" sz="1500">
                          <a:latin typeface="Calibri" pitchFamily="34" charset="0"/>
                          <a:cs typeface="Calibri" pitchFamily="34" charset="0"/>
                        </a:rPr>
                        <a:t>Management of Resources</a:t>
                      </a:r>
                      <a:endParaRPr lang="en-US" sz="1500">
                        <a:latin typeface="Calibri" pitchFamily="34" charset="0"/>
                        <a:ea typeface="Times New Roman"/>
                        <a:cs typeface="Calibri" pitchFamily="34" charset="0"/>
                      </a:endParaRPr>
                    </a:p>
                  </a:txBody>
                  <a:tcPr marL="57828" marR="57828" marT="0" marB="0"/>
                </a:tc>
                <a:tc>
                  <a:txBody>
                    <a:bodyPr/>
                    <a:lstStyle/>
                    <a:p>
                      <a:pPr marL="342900" marR="0" lvl="0" indent="-342900" algn="just">
                        <a:lnSpc>
                          <a:spcPct val="115000"/>
                        </a:lnSpc>
                        <a:spcBef>
                          <a:spcPts val="0"/>
                        </a:spcBef>
                        <a:spcAft>
                          <a:spcPts val="0"/>
                        </a:spcAft>
                        <a:buFont typeface="Symbol"/>
                        <a:buChar char=""/>
                      </a:pPr>
                      <a:r>
                        <a:rPr lang="en-US" sz="1500" b="1" dirty="0">
                          <a:latin typeface="Calibri" pitchFamily="34" charset="0"/>
                          <a:cs typeface="Calibri" pitchFamily="34" charset="0"/>
                        </a:rPr>
                        <a:t>Revise guidelines for preparation of </a:t>
                      </a:r>
                      <a:r>
                        <a:rPr lang="en-US" sz="1500" b="1" dirty="0" smtClean="0">
                          <a:latin typeface="Calibri" pitchFamily="34" charset="0"/>
                          <a:cs typeface="Calibri" pitchFamily="34" charset="0"/>
                        </a:rPr>
                        <a:t>plans </a:t>
                      </a:r>
                      <a:r>
                        <a:rPr lang="en-US" sz="1500" b="1" dirty="0">
                          <a:latin typeface="Calibri" pitchFamily="34" charset="0"/>
                          <a:cs typeface="Calibri" pitchFamily="34" charset="0"/>
                        </a:rPr>
                        <a:t>to reflect budget outlays and demand priorities for SC, ST and Disadvantaged groups separately </a:t>
                      </a:r>
                      <a:r>
                        <a:rPr lang="en-US" sz="1500" dirty="0">
                          <a:latin typeface="Calibri" pitchFamily="34" charset="0"/>
                          <a:cs typeface="Calibri" pitchFamily="34" charset="0"/>
                        </a:rPr>
                        <a:t>to enable tracking. Annual Action Plans to have a dedicated section on Inclusion Action Plan for SC, ST, Women and other historically disadvantaged groups in their GP. </a:t>
                      </a:r>
                    </a:p>
                    <a:p>
                      <a:pPr marL="342900" marR="0" lvl="0" indent="-342900" algn="just">
                        <a:lnSpc>
                          <a:spcPct val="115000"/>
                        </a:lnSpc>
                        <a:spcBef>
                          <a:spcPts val="0"/>
                        </a:spcBef>
                        <a:spcAft>
                          <a:spcPts val="0"/>
                        </a:spcAft>
                        <a:buFont typeface="Symbol"/>
                        <a:buChar char=""/>
                      </a:pPr>
                      <a:r>
                        <a:rPr lang="en-US" sz="1500" b="1" dirty="0">
                          <a:latin typeface="Calibri" pitchFamily="34" charset="0"/>
                          <a:cs typeface="Calibri" pitchFamily="34" charset="0"/>
                        </a:rPr>
                        <a:t>Information Systems for evidence </a:t>
                      </a:r>
                      <a:r>
                        <a:rPr lang="en-US" sz="1500" dirty="0">
                          <a:latin typeface="Calibri" pitchFamily="34" charset="0"/>
                          <a:cs typeface="Calibri" pitchFamily="34" charset="0"/>
                        </a:rPr>
                        <a:t>based decision making.</a:t>
                      </a:r>
                      <a:endParaRPr lang="en-US" sz="1500" dirty="0">
                        <a:latin typeface="Calibri" pitchFamily="34" charset="0"/>
                        <a:ea typeface="Times New Roman"/>
                        <a:cs typeface="Calibri" pitchFamily="34" charset="0"/>
                      </a:endParaRPr>
                    </a:p>
                  </a:txBody>
                  <a:tcPr marL="57828" marR="57828" marT="0" marB="0"/>
                </a:tc>
                <a:tc>
                  <a:txBody>
                    <a:bodyPr/>
                    <a:lstStyle/>
                    <a:p>
                      <a:pPr marL="342900" marR="0" lvl="0" indent="-342900" algn="just">
                        <a:lnSpc>
                          <a:spcPct val="115000"/>
                        </a:lnSpc>
                        <a:spcBef>
                          <a:spcPts val="0"/>
                        </a:spcBef>
                        <a:spcAft>
                          <a:spcPts val="0"/>
                        </a:spcAft>
                        <a:buFont typeface="Symbol"/>
                        <a:buChar char=""/>
                      </a:pPr>
                      <a:r>
                        <a:rPr lang="en-US" sz="1500" dirty="0">
                          <a:latin typeface="Calibri" pitchFamily="34" charset="0"/>
                          <a:cs typeface="Calibri" pitchFamily="34" charset="0"/>
                        </a:rPr>
                        <a:t>Component (A) Block Grants to Gram Panchayats; </a:t>
                      </a:r>
                    </a:p>
                    <a:p>
                      <a:pPr marL="342900" marR="0" lvl="0" indent="-342900" algn="just">
                        <a:lnSpc>
                          <a:spcPct val="115000"/>
                        </a:lnSpc>
                        <a:spcBef>
                          <a:spcPts val="0"/>
                        </a:spcBef>
                        <a:spcAft>
                          <a:spcPts val="0"/>
                        </a:spcAft>
                        <a:buFont typeface="Symbol"/>
                        <a:buChar char=""/>
                      </a:pPr>
                      <a:r>
                        <a:rPr lang="en-US" sz="1500" dirty="0">
                          <a:latin typeface="Calibri" pitchFamily="34" charset="0"/>
                          <a:cs typeface="Calibri" pitchFamily="34" charset="0"/>
                        </a:rPr>
                        <a:t>Component (B) Institutional Development (building capacity of Gram Panchayats) </a:t>
                      </a:r>
                      <a:endParaRPr lang="en-US" sz="1500" dirty="0">
                        <a:latin typeface="Calibri" pitchFamily="34" charset="0"/>
                        <a:ea typeface="Times New Roman"/>
                        <a:cs typeface="Calibri" pitchFamily="34" charset="0"/>
                      </a:endParaRPr>
                    </a:p>
                  </a:txBody>
                  <a:tcPr marL="57828" marR="57828" marT="0" marB="0"/>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418813578"/>
              </p:ext>
            </p:extLst>
          </p:nvPr>
        </p:nvGraphicFramePr>
        <p:xfrm>
          <a:off x="457200" y="1295400"/>
          <a:ext cx="8382000" cy="4579620"/>
        </p:xfrm>
        <a:graphic>
          <a:graphicData uri="http://schemas.openxmlformats.org/drawingml/2006/table">
            <a:tbl>
              <a:tblPr firstRow="1" bandRow="1">
                <a:tableStyleId>{B301B821-A1FF-4177-AEE7-76D212191A09}</a:tableStyleId>
              </a:tblPr>
              <a:tblGrid>
                <a:gridCol w="1219200"/>
                <a:gridCol w="4419600"/>
                <a:gridCol w="2743200"/>
              </a:tblGrid>
              <a:tr h="408432">
                <a:tc>
                  <a:txBody>
                    <a:bodyPr/>
                    <a:lstStyle/>
                    <a:p>
                      <a:pPr marL="0" marR="0" algn="ctr">
                        <a:lnSpc>
                          <a:spcPct val="115000"/>
                        </a:lnSpc>
                        <a:spcBef>
                          <a:spcPts val="0"/>
                        </a:spcBef>
                        <a:spcAft>
                          <a:spcPts val="0"/>
                        </a:spcAft>
                      </a:pPr>
                      <a:r>
                        <a:rPr lang="en-US" sz="1400" dirty="0">
                          <a:latin typeface="Calibri" pitchFamily="34" charset="0"/>
                          <a:cs typeface="Calibri" pitchFamily="34" charset="0"/>
                        </a:rPr>
                        <a:t>Area</a:t>
                      </a:r>
                      <a:endParaRPr lang="en-US" sz="1400" dirty="0">
                        <a:latin typeface="Calibri" pitchFamily="34" charset="0"/>
                        <a:ea typeface="Times New Roman"/>
                        <a:cs typeface="Calibri" pitchFamily="34" charset="0"/>
                      </a:endParaRPr>
                    </a:p>
                  </a:txBody>
                  <a:tcPr marL="57828" marR="57828" marT="0" marB="0"/>
                </a:tc>
                <a:tc>
                  <a:txBody>
                    <a:bodyPr/>
                    <a:lstStyle/>
                    <a:p>
                      <a:pPr marL="0" marR="0" algn="ctr">
                        <a:lnSpc>
                          <a:spcPct val="115000"/>
                        </a:lnSpc>
                        <a:spcBef>
                          <a:spcPts val="0"/>
                        </a:spcBef>
                        <a:spcAft>
                          <a:spcPts val="0"/>
                        </a:spcAft>
                      </a:pPr>
                      <a:r>
                        <a:rPr lang="en-US" sz="1400">
                          <a:latin typeface="Calibri" pitchFamily="34" charset="0"/>
                          <a:cs typeface="Calibri" pitchFamily="34" charset="0"/>
                        </a:rPr>
                        <a:t>Suggested strategy</a:t>
                      </a:r>
                      <a:endParaRPr lang="en-US" sz="1400">
                        <a:latin typeface="Calibri" pitchFamily="34" charset="0"/>
                        <a:ea typeface="Times New Roman"/>
                        <a:cs typeface="Calibri" pitchFamily="34" charset="0"/>
                      </a:endParaRPr>
                    </a:p>
                  </a:txBody>
                  <a:tcPr marL="57828" marR="57828" marT="0" marB="0"/>
                </a:tc>
                <a:tc>
                  <a:txBody>
                    <a:bodyPr/>
                    <a:lstStyle/>
                    <a:p>
                      <a:pPr marL="0" marR="0" algn="ctr">
                        <a:lnSpc>
                          <a:spcPct val="115000"/>
                        </a:lnSpc>
                        <a:spcBef>
                          <a:spcPts val="0"/>
                        </a:spcBef>
                        <a:spcAft>
                          <a:spcPts val="0"/>
                        </a:spcAft>
                      </a:pPr>
                      <a:r>
                        <a:rPr lang="en-US" sz="1400">
                          <a:latin typeface="Calibri" pitchFamily="34" charset="0"/>
                          <a:cs typeface="Calibri" pitchFamily="34" charset="0"/>
                        </a:rPr>
                        <a:t>Proposed Project Component </a:t>
                      </a:r>
                      <a:endParaRPr lang="en-US" sz="1400">
                        <a:latin typeface="Calibri" pitchFamily="34" charset="0"/>
                        <a:ea typeface="Times New Roman"/>
                        <a:cs typeface="Calibri" pitchFamily="34" charset="0"/>
                      </a:endParaRPr>
                    </a:p>
                  </a:txBody>
                  <a:tcPr marL="57828" marR="57828" marT="0" marB="0"/>
                </a:tc>
              </a:tr>
              <a:tr h="1021080">
                <a:tc>
                  <a:txBody>
                    <a:bodyPr/>
                    <a:lstStyle/>
                    <a:p>
                      <a:pPr marL="0" marR="0" algn="just">
                        <a:lnSpc>
                          <a:spcPct val="115000"/>
                        </a:lnSpc>
                        <a:spcBef>
                          <a:spcPts val="0"/>
                        </a:spcBef>
                        <a:spcAft>
                          <a:spcPts val="0"/>
                        </a:spcAft>
                      </a:pPr>
                      <a:r>
                        <a:rPr lang="en-US" sz="1400">
                          <a:latin typeface="Calibri" pitchFamily="34" charset="0"/>
                          <a:cs typeface="Calibri" pitchFamily="34" charset="0"/>
                        </a:rPr>
                        <a:t>Accountability and Transparency </a:t>
                      </a:r>
                      <a:endParaRPr lang="en-US" sz="1400">
                        <a:latin typeface="Calibri" pitchFamily="34" charset="0"/>
                        <a:ea typeface="Times New Roman"/>
                        <a:cs typeface="Calibri" pitchFamily="34" charset="0"/>
                      </a:endParaRPr>
                    </a:p>
                  </a:txBody>
                  <a:tcPr marL="68580" marR="68580" marT="0" marB="0"/>
                </a:tc>
                <a:tc>
                  <a:txBody>
                    <a:bodyPr/>
                    <a:lstStyle/>
                    <a:p>
                      <a:pPr marL="342900" marR="0" lvl="0" indent="-342900" algn="just">
                        <a:lnSpc>
                          <a:spcPct val="115000"/>
                        </a:lnSpc>
                        <a:spcBef>
                          <a:spcPts val="0"/>
                        </a:spcBef>
                        <a:spcAft>
                          <a:spcPts val="0"/>
                        </a:spcAft>
                        <a:buFont typeface="Symbol"/>
                        <a:buChar char=""/>
                      </a:pPr>
                      <a:r>
                        <a:rPr lang="en-US" sz="1400" b="1" dirty="0">
                          <a:latin typeface="Calibri" pitchFamily="34" charset="0"/>
                          <a:cs typeface="Calibri" pitchFamily="34" charset="0"/>
                        </a:rPr>
                        <a:t>The Perspective Plans, Annual Action Plans, Audit reports etc.. should be disclosed in the </a:t>
                      </a:r>
                      <a:r>
                        <a:rPr lang="en-US" sz="1400" dirty="0">
                          <a:latin typeface="Calibri" pitchFamily="34" charset="0"/>
                          <a:cs typeface="Calibri" pitchFamily="34" charset="0"/>
                        </a:rPr>
                        <a:t>community through permanent notice boards and is explained in Gram </a:t>
                      </a:r>
                      <a:r>
                        <a:rPr lang="en-US" sz="1400" dirty="0" err="1">
                          <a:latin typeface="Calibri" pitchFamily="34" charset="0"/>
                          <a:cs typeface="Calibri" pitchFamily="34" charset="0"/>
                        </a:rPr>
                        <a:t>Sabha</a:t>
                      </a:r>
                      <a:r>
                        <a:rPr lang="en-US" sz="1400" dirty="0">
                          <a:latin typeface="Calibri" pitchFamily="34" charset="0"/>
                          <a:cs typeface="Calibri" pitchFamily="34" charset="0"/>
                        </a:rPr>
                        <a:t>. Special meetings may be called to explain the SC, ST and Women component.</a:t>
                      </a:r>
                    </a:p>
                    <a:p>
                      <a:pPr marL="342900" marR="0" lvl="0" indent="-342900" algn="just">
                        <a:lnSpc>
                          <a:spcPct val="115000"/>
                        </a:lnSpc>
                        <a:spcBef>
                          <a:spcPts val="0"/>
                        </a:spcBef>
                        <a:spcAft>
                          <a:spcPts val="0"/>
                        </a:spcAft>
                        <a:buFont typeface="Symbol"/>
                        <a:buChar char=""/>
                      </a:pPr>
                      <a:r>
                        <a:rPr lang="en-US" sz="1400" b="1" dirty="0">
                          <a:latin typeface="Calibri" pitchFamily="34" charset="0"/>
                          <a:cs typeface="Calibri" pitchFamily="34" charset="0"/>
                        </a:rPr>
                        <a:t>Revive Social Justice Committees</a:t>
                      </a:r>
                    </a:p>
                    <a:p>
                      <a:pPr marL="342900" marR="0" lvl="0" indent="-342900" algn="just">
                        <a:lnSpc>
                          <a:spcPct val="115000"/>
                        </a:lnSpc>
                        <a:spcBef>
                          <a:spcPts val="0"/>
                        </a:spcBef>
                        <a:spcAft>
                          <a:spcPts val="0"/>
                        </a:spcAft>
                        <a:buFont typeface="Symbol"/>
                        <a:buChar char=""/>
                      </a:pPr>
                      <a:r>
                        <a:rPr lang="en-US" sz="1400" b="1" dirty="0">
                          <a:latin typeface="Calibri" pitchFamily="34" charset="0"/>
                          <a:cs typeface="Calibri" pitchFamily="34" charset="0"/>
                        </a:rPr>
                        <a:t>Clarify role and responsibilities of various PRI actors, committees and line departments including Tribal Welfare</a:t>
                      </a:r>
                      <a:r>
                        <a:rPr lang="en-US" sz="1400" dirty="0">
                          <a:latin typeface="Calibri" pitchFamily="34" charset="0"/>
                          <a:cs typeface="Calibri" pitchFamily="34" charset="0"/>
                        </a:rPr>
                        <a:t>, SCs, Women and Minority Groups.</a:t>
                      </a:r>
                      <a:endParaRPr lang="en-US" sz="1400" dirty="0">
                        <a:latin typeface="Calibri" pitchFamily="34" charset="0"/>
                        <a:ea typeface="Times New Roman"/>
                        <a:cs typeface="Calibri" pitchFamily="34" charset="0"/>
                      </a:endParaRPr>
                    </a:p>
                  </a:txBody>
                  <a:tcPr marL="68580" marR="68580" marT="0" marB="0"/>
                </a:tc>
                <a:tc>
                  <a:txBody>
                    <a:bodyPr/>
                    <a:lstStyle/>
                    <a:p>
                      <a:pPr marL="342900" marR="0" lvl="0" indent="-342900" algn="just">
                        <a:lnSpc>
                          <a:spcPct val="115000"/>
                        </a:lnSpc>
                        <a:spcBef>
                          <a:spcPts val="0"/>
                        </a:spcBef>
                        <a:spcAft>
                          <a:spcPts val="0"/>
                        </a:spcAft>
                        <a:buFont typeface="Symbol"/>
                        <a:buChar char=""/>
                      </a:pPr>
                      <a:r>
                        <a:rPr lang="en-US" sz="1400" dirty="0">
                          <a:latin typeface="Calibri" pitchFamily="34" charset="0"/>
                          <a:cs typeface="Calibri" pitchFamily="34" charset="0"/>
                        </a:rPr>
                        <a:t>Component (B) Institutional Development (building capacity of Gram Panchayats) </a:t>
                      </a:r>
                    </a:p>
                    <a:p>
                      <a:pPr marL="342900" marR="0" lvl="0" indent="-342900" algn="just">
                        <a:lnSpc>
                          <a:spcPct val="115000"/>
                        </a:lnSpc>
                        <a:spcBef>
                          <a:spcPts val="0"/>
                        </a:spcBef>
                        <a:spcAft>
                          <a:spcPts val="0"/>
                        </a:spcAft>
                        <a:buFont typeface="Symbol"/>
                        <a:buChar char=""/>
                      </a:pPr>
                      <a:r>
                        <a:rPr lang="en-US" sz="1400" dirty="0">
                          <a:latin typeface="Calibri" pitchFamily="34" charset="0"/>
                          <a:cs typeface="Calibri" pitchFamily="34" charset="0"/>
                        </a:rPr>
                        <a:t>Component (C) Project Management Support (building capacity of the state).</a:t>
                      </a:r>
                      <a:endParaRPr lang="en-US" sz="1400" dirty="0">
                        <a:latin typeface="Calibri" pitchFamily="34" charset="0"/>
                        <a:ea typeface="Times New Roman"/>
                        <a:cs typeface="Calibri" pitchFamily="34" charset="0"/>
                      </a:endParaRPr>
                    </a:p>
                  </a:txBody>
                  <a:tcPr marL="68580" marR="68580" marT="0" marB="0"/>
                </a:tc>
              </a:tr>
              <a:tr h="1633728">
                <a:tc>
                  <a:txBody>
                    <a:bodyPr/>
                    <a:lstStyle/>
                    <a:p>
                      <a:pPr marL="0" marR="0" algn="just">
                        <a:lnSpc>
                          <a:spcPct val="115000"/>
                        </a:lnSpc>
                        <a:spcBef>
                          <a:spcPts val="0"/>
                        </a:spcBef>
                        <a:spcAft>
                          <a:spcPts val="0"/>
                        </a:spcAft>
                      </a:pPr>
                      <a:r>
                        <a:rPr lang="en-US" sz="1400">
                          <a:latin typeface="Calibri" pitchFamily="34" charset="0"/>
                          <a:cs typeface="Calibri" pitchFamily="34" charset="0"/>
                        </a:rPr>
                        <a:t>Inclusive Planning</a:t>
                      </a:r>
                      <a:endParaRPr lang="en-US" sz="1400">
                        <a:latin typeface="Calibri" pitchFamily="34" charset="0"/>
                        <a:ea typeface="Times New Roman"/>
                        <a:cs typeface="Calibri" pitchFamily="34" charset="0"/>
                      </a:endParaRPr>
                    </a:p>
                  </a:txBody>
                  <a:tcPr marL="68580" marR="68580" marT="0" marB="0"/>
                </a:tc>
                <a:tc>
                  <a:txBody>
                    <a:bodyPr/>
                    <a:lstStyle/>
                    <a:p>
                      <a:pPr marL="342900" marR="0" lvl="0" indent="-342900" algn="just">
                        <a:lnSpc>
                          <a:spcPct val="115000"/>
                        </a:lnSpc>
                        <a:spcBef>
                          <a:spcPts val="0"/>
                        </a:spcBef>
                        <a:spcAft>
                          <a:spcPts val="0"/>
                        </a:spcAft>
                        <a:buFont typeface="Symbol"/>
                        <a:buChar char=""/>
                      </a:pPr>
                      <a:r>
                        <a:rPr lang="en-US" sz="1400" b="1" dirty="0">
                          <a:latin typeface="Calibri" pitchFamily="34" charset="0"/>
                          <a:cs typeface="Calibri" pitchFamily="34" charset="0"/>
                        </a:rPr>
                        <a:t>Mechanism to ensure incorporation of demands voiced in Ward </a:t>
                      </a:r>
                      <a:r>
                        <a:rPr lang="en-US" sz="1400" b="1" dirty="0" err="1">
                          <a:latin typeface="Calibri" pitchFamily="34" charset="0"/>
                          <a:cs typeface="Calibri" pitchFamily="34" charset="0"/>
                        </a:rPr>
                        <a:t>Sabhas</a:t>
                      </a:r>
                      <a:r>
                        <a:rPr lang="en-US" sz="1400" b="1" dirty="0">
                          <a:latin typeface="Calibri" pitchFamily="34" charset="0"/>
                          <a:cs typeface="Calibri" pitchFamily="34" charset="0"/>
                        </a:rPr>
                        <a:t> and special </a:t>
                      </a:r>
                      <a:r>
                        <a:rPr lang="en-US" sz="1400" b="1" dirty="0" err="1">
                          <a:latin typeface="Calibri" pitchFamily="34" charset="0"/>
                          <a:cs typeface="Calibri" pitchFamily="34" charset="0"/>
                        </a:rPr>
                        <a:t>S</a:t>
                      </a:r>
                      <a:r>
                        <a:rPr lang="en-US" sz="1400" b="1" dirty="0" err="1" smtClean="0">
                          <a:latin typeface="Calibri" pitchFamily="34" charset="0"/>
                          <a:cs typeface="Calibri" pitchFamily="34" charset="0"/>
                        </a:rPr>
                        <a:t>abhas</a:t>
                      </a:r>
                      <a:r>
                        <a:rPr lang="en-US" sz="1400" dirty="0">
                          <a:latin typeface="Calibri" pitchFamily="34" charset="0"/>
                          <a:cs typeface="Calibri" pitchFamily="34" charset="0"/>
                        </a:rPr>
                        <a:t>. </a:t>
                      </a:r>
                    </a:p>
                    <a:p>
                      <a:pPr marL="342900" marR="0" lvl="0" indent="-342900" algn="just">
                        <a:lnSpc>
                          <a:spcPct val="115000"/>
                        </a:lnSpc>
                        <a:spcBef>
                          <a:spcPts val="0"/>
                        </a:spcBef>
                        <a:spcAft>
                          <a:spcPts val="0"/>
                        </a:spcAft>
                        <a:buFont typeface="Symbol"/>
                        <a:buChar char=""/>
                      </a:pPr>
                      <a:r>
                        <a:rPr lang="en-US" sz="1400" b="1" dirty="0">
                          <a:latin typeface="Calibri" pitchFamily="34" charset="0"/>
                          <a:cs typeface="Calibri" pitchFamily="34" charset="0"/>
                        </a:rPr>
                        <a:t>Community members to have a role in monitoring the progress of </a:t>
                      </a:r>
                      <a:r>
                        <a:rPr lang="en-US" sz="1400" b="1" dirty="0" smtClean="0">
                          <a:latin typeface="Calibri" pitchFamily="34" charset="0"/>
                          <a:cs typeface="Calibri" pitchFamily="34" charset="0"/>
                        </a:rPr>
                        <a:t>Plan </a:t>
                      </a:r>
                      <a:r>
                        <a:rPr lang="en-US" sz="1400" dirty="0">
                          <a:latin typeface="Calibri" pitchFamily="34" charset="0"/>
                          <a:cs typeface="Calibri" pitchFamily="34" charset="0"/>
                        </a:rPr>
                        <a:t>and updating of Annual Plans.</a:t>
                      </a:r>
                    </a:p>
                    <a:p>
                      <a:pPr marL="342900" marR="0" lvl="0" indent="-342900" algn="just">
                        <a:lnSpc>
                          <a:spcPct val="115000"/>
                        </a:lnSpc>
                        <a:spcBef>
                          <a:spcPts val="0"/>
                        </a:spcBef>
                        <a:spcAft>
                          <a:spcPts val="0"/>
                        </a:spcAft>
                        <a:buFont typeface="Symbol"/>
                        <a:buChar char=""/>
                      </a:pPr>
                      <a:r>
                        <a:rPr lang="en-US" sz="1400" b="1" dirty="0">
                          <a:latin typeface="Calibri" pitchFamily="34" charset="0"/>
                          <a:cs typeface="Calibri" pitchFamily="34" charset="0"/>
                        </a:rPr>
                        <a:t>Establish a Community Feedback system </a:t>
                      </a:r>
                      <a:r>
                        <a:rPr lang="en-US" sz="1400" dirty="0">
                          <a:latin typeface="Calibri" pitchFamily="34" charset="0"/>
                          <a:cs typeface="Calibri" pitchFamily="34" charset="0"/>
                        </a:rPr>
                        <a:t>for reporting and recording grievances.</a:t>
                      </a:r>
                    </a:p>
                    <a:p>
                      <a:pPr marL="342900" marR="0" lvl="0" indent="-342900" algn="just">
                        <a:lnSpc>
                          <a:spcPct val="115000"/>
                        </a:lnSpc>
                        <a:spcBef>
                          <a:spcPts val="0"/>
                        </a:spcBef>
                        <a:spcAft>
                          <a:spcPts val="0"/>
                        </a:spcAft>
                        <a:buFont typeface="Symbol"/>
                        <a:buChar char=""/>
                      </a:pPr>
                      <a:r>
                        <a:rPr lang="en-US" sz="1400" b="1" dirty="0">
                          <a:latin typeface="Calibri" pitchFamily="34" charset="0"/>
                          <a:cs typeface="Calibri" pitchFamily="34" charset="0"/>
                        </a:rPr>
                        <a:t>Revamp Training modules to </a:t>
                      </a:r>
                      <a:r>
                        <a:rPr lang="en-US" sz="1400" dirty="0">
                          <a:latin typeface="Calibri" pitchFamily="34" charset="0"/>
                          <a:cs typeface="Calibri" pitchFamily="34" charset="0"/>
                        </a:rPr>
                        <a:t>specific requirements of the disadvantaged groups.</a:t>
                      </a:r>
                      <a:endParaRPr lang="en-US" sz="1400" dirty="0">
                        <a:latin typeface="Calibri" pitchFamily="34" charset="0"/>
                        <a:ea typeface="Times New Roman"/>
                        <a:cs typeface="Calibri" pitchFamily="34" charset="0"/>
                      </a:endParaRPr>
                    </a:p>
                  </a:txBody>
                  <a:tcPr marL="68580" marR="68580" marT="0" marB="0"/>
                </a:tc>
                <a:tc>
                  <a:txBody>
                    <a:bodyPr/>
                    <a:lstStyle/>
                    <a:p>
                      <a:pPr marL="342900" marR="0" lvl="0" indent="-342900" algn="just">
                        <a:lnSpc>
                          <a:spcPct val="115000"/>
                        </a:lnSpc>
                        <a:spcBef>
                          <a:spcPts val="0"/>
                        </a:spcBef>
                        <a:spcAft>
                          <a:spcPts val="0"/>
                        </a:spcAft>
                        <a:buFont typeface="Symbol"/>
                        <a:buChar char=""/>
                      </a:pPr>
                      <a:r>
                        <a:rPr lang="en-US" sz="1400" dirty="0">
                          <a:latin typeface="Calibri" pitchFamily="34" charset="0"/>
                          <a:cs typeface="Calibri" pitchFamily="34" charset="0"/>
                        </a:rPr>
                        <a:t>Component (A) Block Grants to Gram Panchayats; </a:t>
                      </a:r>
                    </a:p>
                    <a:p>
                      <a:pPr marL="342900" marR="0" lvl="0" indent="-342900" algn="just">
                        <a:lnSpc>
                          <a:spcPct val="115000"/>
                        </a:lnSpc>
                        <a:spcBef>
                          <a:spcPts val="0"/>
                        </a:spcBef>
                        <a:spcAft>
                          <a:spcPts val="0"/>
                        </a:spcAft>
                        <a:buFont typeface="Symbol"/>
                        <a:buChar char=""/>
                      </a:pPr>
                      <a:r>
                        <a:rPr lang="en-US" sz="1400" dirty="0">
                          <a:latin typeface="Calibri" pitchFamily="34" charset="0"/>
                          <a:cs typeface="Calibri" pitchFamily="34" charset="0"/>
                        </a:rPr>
                        <a:t>Component (B) Institutional Development (building capacity of Gram Panchayats) </a:t>
                      </a:r>
                    </a:p>
                    <a:p>
                      <a:pPr marL="342900" marR="0" lvl="0" indent="-342900" algn="just">
                        <a:lnSpc>
                          <a:spcPct val="115000"/>
                        </a:lnSpc>
                        <a:spcBef>
                          <a:spcPts val="0"/>
                        </a:spcBef>
                        <a:spcAft>
                          <a:spcPts val="0"/>
                        </a:spcAft>
                        <a:buFont typeface="Symbol"/>
                        <a:buChar char=""/>
                      </a:pPr>
                      <a:r>
                        <a:rPr lang="en-US" sz="1400" dirty="0">
                          <a:latin typeface="Calibri" pitchFamily="34" charset="0"/>
                          <a:cs typeface="Calibri" pitchFamily="34" charset="0"/>
                        </a:rPr>
                        <a:t>Component (C) Project Management Support (building capacity of the state).</a:t>
                      </a:r>
                      <a:endParaRPr lang="en-US" sz="1400" dirty="0">
                        <a:latin typeface="Calibri" pitchFamily="34" charset="0"/>
                        <a:ea typeface="Times New Roman"/>
                        <a:cs typeface="Calibri" pitchFamily="34" charset="0"/>
                      </a:endParaRPr>
                    </a:p>
                  </a:txBody>
                  <a:tcPr marL="68580" marR="68580" marT="0" marB="0"/>
                </a:tc>
              </a:tr>
            </a:tbl>
          </a:graphicData>
        </a:graphic>
      </p:graphicFrame>
      <p:sp>
        <p:nvSpPr>
          <p:cNvPr id="6" name="Title 1"/>
          <p:cNvSpPr>
            <a:spLocks noGrp="1"/>
          </p:cNvSpPr>
          <p:nvPr>
            <p:ph type="title"/>
          </p:nvPr>
        </p:nvSpPr>
        <p:spPr>
          <a:xfrm>
            <a:off x="457200" y="609600"/>
            <a:ext cx="8229600" cy="1066800"/>
          </a:xfrm>
        </p:spPr>
        <p:txBody>
          <a:bodyPr vert="horz" lIns="91440" tIns="45720" rIns="91440" bIns="45720" rtlCol="0" anchor="ctr">
            <a:noAutofit/>
          </a:bodyPr>
          <a:lstStyle/>
          <a:p>
            <a:r>
              <a:rPr lang="en-US" sz="2000" b="1" dirty="0" smtClean="0"/>
              <a:t>STRATEGY FOR INCLUSION OF TRIBAL AND OTHER DISADVANTAGED GROUPS</a:t>
            </a:r>
            <a:r>
              <a:rPr lang="en-US" sz="2000" b="1" dirty="0"/>
              <a:t/>
            </a:r>
            <a:br>
              <a:rPr lang="en-US" sz="2000" b="1" dirty="0"/>
            </a:br>
            <a:endParaRPr lang="en-US" sz="2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066800"/>
          </a:xfrm>
        </p:spPr>
        <p:txBody>
          <a:bodyPr>
            <a:noAutofit/>
          </a:bodyPr>
          <a:lstStyle/>
          <a:p>
            <a:r>
              <a:rPr lang="en-US" sz="2400" dirty="0" smtClean="0"/>
              <a:t>INSTITUTIONAL AND IMPLEMENTATION ARRANGEMENTS</a:t>
            </a:r>
            <a:endParaRPr lang="en-US" sz="2400" dirty="0"/>
          </a:p>
        </p:txBody>
      </p:sp>
      <p:sp>
        <p:nvSpPr>
          <p:cNvPr id="3" name="Content Placeholder 2"/>
          <p:cNvSpPr>
            <a:spLocks noGrp="1"/>
          </p:cNvSpPr>
          <p:nvPr>
            <p:ph idx="1"/>
          </p:nvPr>
        </p:nvSpPr>
        <p:spPr>
          <a:xfrm>
            <a:off x="457200" y="1295400"/>
            <a:ext cx="8229600" cy="5334000"/>
          </a:xfrm>
        </p:spPr>
        <p:txBody>
          <a:bodyPr>
            <a:normAutofit fontScale="55000" lnSpcReduction="20000"/>
          </a:bodyPr>
          <a:lstStyle/>
          <a:p>
            <a:pPr algn="just">
              <a:spcBef>
                <a:spcPts val="800"/>
              </a:spcBef>
            </a:pPr>
            <a:r>
              <a:rPr lang="en-GB" sz="3300" b="1" dirty="0" smtClean="0"/>
              <a:t>Primary agency responsible</a:t>
            </a:r>
            <a:r>
              <a:rPr lang="en-GB" sz="3300" dirty="0" smtClean="0"/>
              <a:t> for overall implementation of the program is the </a:t>
            </a:r>
            <a:r>
              <a:rPr lang="en-GB" sz="3300" b="1" dirty="0" err="1" smtClean="0"/>
              <a:t>GoK</a:t>
            </a:r>
            <a:r>
              <a:rPr lang="en-GB" sz="3300" b="1" dirty="0" smtClean="0"/>
              <a:t> Department of Rural Development and </a:t>
            </a:r>
            <a:r>
              <a:rPr lang="en-GB" sz="3300" b="1" dirty="0" err="1" smtClean="0"/>
              <a:t>Panchayati</a:t>
            </a:r>
            <a:r>
              <a:rPr lang="en-GB" sz="3300" b="1" dirty="0" smtClean="0"/>
              <a:t> Raj (RDPR)</a:t>
            </a:r>
          </a:p>
          <a:p>
            <a:pPr algn="just">
              <a:spcBef>
                <a:spcPts val="800"/>
              </a:spcBef>
            </a:pPr>
            <a:r>
              <a:rPr lang="en-GB" sz="3300" b="1" dirty="0" smtClean="0"/>
              <a:t>State Level</a:t>
            </a:r>
            <a:endParaRPr lang="en-US" sz="3300" b="1" dirty="0" smtClean="0"/>
          </a:p>
          <a:p>
            <a:pPr lvl="1" algn="just">
              <a:spcBef>
                <a:spcPts val="800"/>
              </a:spcBef>
            </a:pPr>
            <a:r>
              <a:rPr lang="en-GB" sz="3300" b="1" dirty="0" smtClean="0">
                <a:solidFill>
                  <a:schemeClr val="tx2">
                    <a:lumMod val="75000"/>
                  </a:schemeClr>
                </a:solidFill>
              </a:rPr>
              <a:t>PMU </a:t>
            </a:r>
            <a:r>
              <a:rPr lang="en-GB" sz="3300" b="1" dirty="0">
                <a:solidFill>
                  <a:schemeClr val="tx2">
                    <a:lumMod val="75000"/>
                  </a:schemeClr>
                </a:solidFill>
              </a:rPr>
              <a:t>to have social Expert </a:t>
            </a:r>
            <a:r>
              <a:rPr lang="en-GB" sz="3300" dirty="0">
                <a:solidFill>
                  <a:schemeClr val="tx2">
                    <a:lumMod val="75000"/>
                  </a:schemeClr>
                </a:solidFill>
              </a:rPr>
              <a:t>to ensure inclusion in project delivery and work closely with Planning, Training and communication and M&amp;E teams.</a:t>
            </a:r>
            <a:endParaRPr lang="en-US" sz="3300" dirty="0">
              <a:solidFill>
                <a:schemeClr val="tx2">
                  <a:lumMod val="75000"/>
                </a:schemeClr>
              </a:solidFill>
            </a:endParaRPr>
          </a:p>
          <a:p>
            <a:pPr lvl="1" algn="just">
              <a:spcBef>
                <a:spcPts val="800"/>
              </a:spcBef>
            </a:pPr>
            <a:r>
              <a:rPr lang="en-GB" sz="3300" b="1" dirty="0">
                <a:solidFill>
                  <a:schemeClr val="tx2">
                    <a:lumMod val="75000"/>
                  </a:schemeClr>
                </a:solidFill>
              </a:rPr>
              <a:t>ANSSIRD and other training institutes </a:t>
            </a:r>
            <a:r>
              <a:rPr lang="en-GB" sz="3300" dirty="0">
                <a:solidFill>
                  <a:schemeClr val="tx2">
                    <a:lumMod val="75000"/>
                  </a:schemeClr>
                </a:solidFill>
              </a:rPr>
              <a:t>– to provide resources and training modules and communication modules for ST and other disadvantaged groups </a:t>
            </a:r>
            <a:endParaRPr lang="en-US" sz="3300" dirty="0">
              <a:solidFill>
                <a:schemeClr val="tx2">
                  <a:lumMod val="75000"/>
                </a:schemeClr>
              </a:solidFill>
            </a:endParaRPr>
          </a:p>
          <a:p>
            <a:pPr lvl="1" algn="just">
              <a:spcBef>
                <a:spcPts val="800"/>
              </a:spcBef>
            </a:pPr>
            <a:r>
              <a:rPr lang="en-GB" sz="3300" b="1" dirty="0">
                <a:solidFill>
                  <a:schemeClr val="tx2">
                    <a:lumMod val="75000"/>
                  </a:schemeClr>
                </a:solidFill>
              </a:rPr>
              <a:t>DAC along with TRI </a:t>
            </a:r>
            <a:r>
              <a:rPr lang="en-GB" sz="3300" dirty="0">
                <a:solidFill>
                  <a:schemeClr val="tx2">
                    <a:lumMod val="75000"/>
                  </a:schemeClr>
                </a:solidFill>
              </a:rPr>
              <a:t>and other research institutes –To conduct tracking progress on inclusion along select indicators . </a:t>
            </a:r>
            <a:endParaRPr lang="en-US" sz="3300" dirty="0">
              <a:solidFill>
                <a:schemeClr val="tx2">
                  <a:lumMod val="75000"/>
                </a:schemeClr>
              </a:solidFill>
            </a:endParaRPr>
          </a:p>
          <a:p>
            <a:pPr lvl="1" algn="just">
              <a:spcBef>
                <a:spcPts val="800"/>
              </a:spcBef>
            </a:pPr>
            <a:r>
              <a:rPr lang="en-GB" sz="3300" b="1" dirty="0">
                <a:solidFill>
                  <a:schemeClr val="tx2">
                    <a:lumMod val="75000"/>
                  </a:schemeClr>
                </a:solidFill>
              </a:rPr>
              <a:t>Partner with other capacity building and research institutes </a:t>
            </a:r>
            <a:r>
              <a:rPr lang="en-GB" sz="3300" dirty="0">
                <a:solidFill>
                  <a:schemeClr val="tx2">
                    <a:lumMod val="75000"/>
                  </a:schemeClr>
                </a:solidFill>
              </a:rPr>
              <a:t>to conduct studies to evaluate </a:t>
            </a:r>
            <a:r>
              <a:rPr lang="en-GB" sz="3300" dirty="0" smtClean="0">
                <a:solidFill>
                  <a:schemeClr val="tx2">
                    <a:lumMod val="75000"/>
                  </a:schemeClr>
                </a:solidFill>
              </a:rPr>
              <a:t>progress</a:t>
            </a:r>
          </a:p>
          <a:p>
            <a:pPr algn="just">
              <a:spcBef>
                <a:spcPts val="800"/>
              </a:spcBef>
            </a:pPr>
            <a:r>
              <a:rPr lang="en-GB" sz="3300" b="1" dirty="0"/>
              <a:t>3 level of PRI Institutions </a:t>
            </a:r>
            <a:r>
              <a:rPr lang="en-GB" sz="3300" dirty="0"/>
              <a:t>and line Departments  - </a:t>
            </a:r>
            <a:endParaRPr lang="en-US" sz="3300" dirty="0"/>
          </a:p>
          <a:p>
            <a:pPr lvl="1" algn="just">
              <a:spcBef>
                <a:spcPts val="800"/>
              </a:spcBef>
            </a:pPr>
            <a:r>
              <a:rPr lang="en-GB" sz="3300" b="1" dirty="0" smtClean="0">
                <a:solidFill>
                  <a:schemeClr val="tx2">
                    <a:lumMod val="75000"/>
                  </a:schemeClr>
                </a:solidFill>
              </a:rPr>
              <a:t>Communication </a:t>
            </a:r>
            <a:r>
              <a:rPr lang="en-GB" sz="3300" b="1" dirty="0">
                <a:solidFill>
                  <a:schemeClr val="tx2">
                    <a:lumMod val="75000"/>
                  </a:schemeClr>
                </a:solidFill>
              </a:rPr>
              <a:t>Clarifying functions, processes, role and responsibilities </a:t>
            </a:r>
            <a:r>
              <a:rPr lang="en-GB" sz="3300" dirty="0">
                <a:solidFill>
                  <a:schemeClr val="tx2">
                    <a:lumMod val="75000"/>
                  </a:schemeClr>
                </a:solidFill>
              </a:rPr>
              <a:t>of functionaries and line departments including Tribal welfare officers through Communication modules specifically designed as per the unique needs of STs </a:t>
            </a:r>
            <a:endParaRPr lang="en-US" sz="3300" dirty="0">
              <a:solidFill>
                <a:schemeClr val="tx2">
                  <a:lumMod val="75000"/>
                </a:schemeClr>
              </a:solidFill>
            </a:endParaRPr>
          </a:p>
          <a:p>
            <a:pPr lvl="1" algn="just">
              <a:spcBef>
                <a:spcPts val="800"/>
              </a:spcBef>
            </a:pPr>
            <a:r>
              <a:rPr lang="en-GB" sz="3300" b="1" dirty="0">
                <a:solidFill>
                  <a:schemeClr val="tx2">
                    <a:lumMod val="75000"/>
                  </a:schemeClr>
                </a:solidFill>
              </a:rPr>
              <a:t>Reviving and building capacity</a:t>
            </a:r>
            <a:r>
              <a:rPr lang="en-GB" sz="3300" dirty="0">
                <a:solidFill>
                  <a:schemeClr val="tx2">
                    <a:lumMod val="75000"/>
                  </a:schemeClr>
                </a:solidFill>
              </a:rPr>
              <a:t> of  Social Justice committees and Forest Management committees.    </a:t>
            </a:r>
            <a:endParaRPr lang="en-US" sz="3300" dirty="0">
              <a:solidFill>
                <a:schemeClr val="tx2">
                  <a:lumMod val="75000"/>
                </a:schemeClr>
              </a:solidFill>
            </a:endParaRPr>
          </a:p>
          <a:p>
            <a:pPr lvl="1" algn="just">
              <a:spcBef>
                <a:spcPts val="800"/>
              </a:spcBef>
            </a:pPr>
            <a:r>
              <a:rPr lang="en-GB" sz="3300" b="1" dirty="0">
                <a:solidFill>
                  <a:schemeClr val="tx2">
                    <a:lumMod val="75000"/>
                  </a:schemeClr>
                </a:solidFill>
              </a:rPr>
              <a:t>Additional support professionals such as RDO and team of facilitators</a:t>
            </a:r>
            <a:r>
              <a:rPr lang="en-GB" sz="3300" dirty="0">
                <a:solidFill>
                  <a:schemeClr val="tx2">
                    <a:lumMod val="75000"/>
                  </a:schemeClr>
                </a:solidFill>
              </a:rPr>
              <a:t>.  </a:t>
            </a:r>
            <a:endParaRPr lang="en-US" sz="33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vert="horz" lIns="91440" tIns="45720" rIns="91440" bIns="45720" rtlCol="0" anchor="ctr">
            <a:noAutofit/>
          </a:bodyPr>
          <a:lstStyle/>
          <a:p>
            <a:r>
              <a:rPr lang="en-US" sz="2400" dirty="0" smtClean="0"/>
              <a:t>GRIEVANCE REDRESSAL AND FEEDBACK MECHANISM</a:t>
            </a:r>
            <a:endParaRPr lang="en-US" sz="2400" dirty="0"/>
          </a:p>
        </p:txBody>
      </p:sp>
      <p:sp>
        <p:nvSpPr>
          <p:cNvPr id="3" name="Content Placeholder 2"/>
          <p:cNvSpPr>
            <a:spLocks noGrp="1"/>
          </p:cNvSpPr>
          <p:nvPr>
            <p:ph idx="1"/>
          </p:nvPr>
        </p:nvSpPr>
        <p:spPr>
          <a:xfrm>
            <a:off x="457200" y="1600200"/>
            <a:ext cx="8229600" cy="4325112"/>
          </a:xfrm>
        </p:spPr>
        <p:txBody>
          <a:bodyPr>
            <a:normAutofit fontScale="92500" lnSpcReduction="10000"/>
          </a:bodyPr>
          <a:lstStyle/>
          <a:p>
            <a:pPr algn="just">
              <a:spcBef>
                <a:spcPts val="1200"/>
              </a:spcBef>
            </a:pPr>
            <a:r>
              <a:rPr lang="en-US" sz="2000" b="1" dirty="0" smtClean="0"/>
              <a:t>Robust </a:t>
            </a:r>
            <a:r>
              <a:rPr lang="en-US" sz="2000" b="1" dirty="0"/>
              <a:t>grievance </a:t>
            </a:r>
            <a:r>
              <a:rPr lang="en-US" sz="2000" b="1" dirty="0" err="1"/>
              <a:t>redressal</a:t>
            </a:r>
            <a:r>
              <a:rPr lang="en-US" sz="2000" b="1" dirty="0"/>
              <a:t> and community feedback system is important </a:t>
            </a:r>
            <a:r>
              <a:rPr lang="en-US" sz="2000" dirty="0"/>
              <a:t>for a development plan and public sector </a:t>
            </a:r>
            <a:r>
              <a:rPr lang="en-US" sz="2000" dirty="0" smtClean="0"/>
              <a:t>project</a:t>
            </a:r>
          </a:p>
          <a:p>
            <a:pPr algn="just">
              <a:spcBef>
                <a:spcPts val="1200"/>
              </a:spcBef>
            </a:pPr>
            <a:r>
              <a:rPr lang="en-US" sz="2000" dirty="0"/>
              <a:t>Project </a:t>
            </a:r>
            <a:r>
              <a:rPr lang="en-US" sz="2000" b="1" dirty="0" smtClean="0"/>
              <a:t>establish </a:t>
            </a:r>
            <a:r>
              <a:rPr lang="en-US" sz="2000" b="1" dirty="0"/>
              <a:t>a system for recording and reporting grievances </a:t>
            </a:r>
            <a:r>
              <a:rPr lang="en-US" sz="2000" dirty="0"/>
              <a:t>regarding  activities as well as more general </a:t>
            </a:r>
            <a:r>
              <a:rPr lang="en-US" sz="2000" dirty="0" smtClean="0"/>
              <a:t>feedback</a:t>
            </a:r>
          </a:p>
          <a:p>
            <a:pPr algn="just">
              <a:spcBef>
                <a:spcPts val="1200"/>
              </a:spcBef>
            </a:pPr>
            <a:r>
              <a:rPr lang="en-US" sz="2000" dirty="0"/>
              <a:t>The grievance recording and </a:t>
            </a:r>
            <a:r>
              <a:rPr lang="en-US" sz="2000" dirty="0" err="1"/>
              <a:t>redressal</a:t>
            </a:r>
            <a:r>
              <a:rPr lang="en-US" sz="2000" dirty="0"/>
              <a:t> </a:t>
            </a:r>
            <a:r>
              <a:rPr lang="en-US" sz="2000" b="1" dirty="0"/>
              <a:t>system will include a mix of written, telephonic, short message system (SMS) and web-based channels for citizens </a:t>
            </a:r>
            <a:r>
              <a:rPr lang="en-US" sz="2000" dirty="0"/>
              <a:t>to submit </a:t>
            </a:r>
            <a:r>
              <a:rPr lang="en-US" sz="2000" dirty="0" smtClean="0"/>
              <a:t>feedback</a:t>
            </a:r>
            <a:r>
              <a:rPr lang="en-US" sz="2000" dirty="0"/>
              <a:t>. </a:t>
            </a:r>
            <a:endParaRPr lang="en-US" sz="2000" dirty="0" smtClean="0"/>
          </a:p>
          <a:p>
            <a:pPr algn="just">
              <a:spcBef>
                <a:spcPts val="1200"/>
              </a:spcBef>
            </a:pPr>
            <a:r>
              <a:rPr lang="en-US" sz="2000" dirty="0" smtClean="0"/>
              <a:t>Grievance </a:t>
            </a:r>
            <a:r>
              <a:rPr lang="en-US" sz="2000" b="1" dirty="0"/>
              <a:t>submission recordation will be available 24 hours </a:t>
            </a:r>
            <a:r>
              <a:rPr lang="en-US" sz="2000" dirty="0"/>
              <a:t>a day via automated tools. </a:t>
            </a:r>
            <a:endParaRPr lang="en-US" sz="2000" dirty="0" smtClean="0"/>
          </a:p>
          <a:p>
            <a:pPr algn="just">
              <a:spcBef>
                <a:spcPts val="1200"/>
              </a:spcBef>
            </a:pPr>
            <a:r>
              <a:rPr lang="en-US" sz="2000" dirty="0" smtClean="0"/>
              <a:t>The </a:t>
            </a:r>
            <a:r>
              <a:rPr lang="en-US" sz="2000" b="1" dirty="0"/>
              <a:t>PMU will develop guidelines </a:t>
            </a:r>
            <a:r>
              <a:rPr lang="en-US" sz="2000" dirty="0"/>
              <a:t>regarding the manner and timelines of investigating and resolving grievances, including but not limited to that investigated reported misconduct by Gram Panchayat staff and </a:t>
            </a:r>
            <a:r>
              <a:rPr lang="en-US" sz="2000" dirty="0" smtClean="0"/>
              <a:t>elected </a:t>
            </a:r>
            <a:r>
              <a:rPr lang="en-US" sz="2000" dirty="0"/>
              <a:t>as well as responding to more general issues and concerns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194</TotalTime>
  <Words>1850</Words>
  <Application>Microsoft Office PowerPoint</Application>
  <PresentationFormat>On-screen Show (4:3)</PresentationFormat>
  <Paragraphs>183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Urban</vt:lpstr>
      <vt:lpstr>Stakeholder consultation:  Tribal and Disadvantaged Groups inclusion Plan (includes Social Assessment)</vt:lpstr>
      <vt:lpstr>Background</vt:lpstr>
      <vt:lpstr>SCHEDULED TRIBES  AND PARTICULARLY VULNERABLE TRIBAL GROUP (PVTG) IN KARNATAKA</vt:lpstr>
      <vt:lpstr>PREPARATION OF TDP</vt:lpstr>
      <vt:lpstr>PowerPoint Presentation</vt:lpstr>
      <vt:lpstr>STRATEGY FOR INCLUSION OF TRIBAL AND OTHER DISADVANTAGED GROUPS </vt:lpstr>
      <vt:lpstr>STRATEGY FOR INCLUSION OF TRIBAL AND OTHER DISADVANTAGED GROUPS </vt:lpstr>
      <vt:lpstr>INSTITUTIONAL AND IMPLEMENTATION ARRANGEMENTS</vt:lpstr>
      <vt:lpstr>GRIEVANCE REDRESSAL AND FEEDBACK MECHANISM</vt:lpstr>
      <vt:lpstr>ACTION PLAN </vt:lpstr>
      <vt:lpstr>ACTION PLAN </vt:lpstr>
      <vt:lpstr>ACTION PLAN </vt:lpstr>
      <vt:lpstr>ACTION PLAN </vt:lpstr>
      <vt:lpstr>ACTION PLAN </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Tribal and Disadvantaged Groups inclusion Plan (includes Social Assessment)</dc:title>
  <dc:creator>prakash.philip</dc:creator>
  <cp:lastModifiedBy>Rajesh Khanna</cp:lastModifiedBy>
  <cp:revision>22</cp:revision>
  <dcterms:created xsi:type="dcterms:W3CDTF">2015-11-24T07:07:26Z</dcterms:created>
  <dcterms:modified xsi:type="dcterms:W3CDTF">2015-12-11T07:42:14Z</dcterms:modified>
</cp:coreProperties>
</file>